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0"/>
  </p:notesMasterIdLst>
  <p:sldIdLst>
    <p:sldId id="435" r:id="rId2"/>
    <p:sldId id="516" r:id="rId3"/>
    <p:sldId id="469" r:id="rId4"/>
    <p:sldId id="470" r:id="rId5"/>
    <p:sldId id="471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4" r:id="rId49"/>
    <p:sldId id="515" r:id="rId50"/>
    <p:sldId id="638" r:id="rId51"/>
    <p:sldId id="517" r:id="rId52"/>
    <p:sldId id="519" r:id="rId53"/>
    <p:sldId id="520" r:id="rId54"/>
    <p:sldId id="521" r:id="rId55"/>
    <p:sldId id="522" r:id="rId56"/>
    <p:sldId id="523" r:id="rId57"/>
    <p:sldId id="524" r:id="rId58"/>
    <p:sldId id="525" r:id="rId59"/>
    <p:sldId id="526" r:id="rId60"/>
    <p:sldId id="527" r:id="rId61"/>
    <p:sldId id="528" r:id="rId62"/>
    <p:sldId id="529" r:id="rId63"/>
    <p:sldId id="530" r:id="rId64"/>
    <p:sldId id="531" r:id="rId65"/>
    <p:sldId id="532" r:id="rId66"/>
    <p:sldId id="533" r:id="rId67"/>
    <p:sldId id="534" r:id="rId68"/>
    <p:sldId id="535" r:id="rId69"/>
    <p:sldId id="536" r:id="rId70"/>
    <p:sldId id="537" r:id="rId71"/>
    <p:sldId id="538" r:id="rId72"/>
    <p:sldId id="539" r:id="rId73"/>
    <p:sldId id="540" r:id="rId74"/>
    <p:sldId id="541" r:id="rId75"/>
    <p:sldId id="542" r:id="rId76"/>
    <p:sldId id="543" r:id="rId77"/>
    <p:sldId id="544" r:id="rId78"/>
    <p:sldId id="545" r:id="rId79"/>
    <p:sldId id="546" r:id="rId80"/>
    <p:sldId id="547" r:id="rId81"/>
    <p:sldId id="548" r:id="rId82"/>
    <p:sldId id="549" r:id="rId83"/>
    <p:sldId id="550" r:id="rId84"/>
    <p:sldId id="551" r:id="rId85"/>
    <p:sldId id="552" r:id="rId86"/>
    <p:sldId id="553" r:id="rId87"/>
    <p:sldId id="554" r:id="rId88"/>
    <p:sldId id="555" r:id="rId89"/>
    <p:sldId id="556" r:id="rId90"/>
    <p:sldId id="557" r:id="rId91"/>
    <p:sldId id="558" r:id="rId92"/>
    <p:sldId id="559" r:id="rId93"/>
    <p:sldId id="560" r:id="rId94"/>
    <p:sldId id="561" r:id="rId95"/>
    <p:sldId id="562" r:id="rId96"/>
    <p:sldId id="563" r:id="rId97"/>
    <p:sldId id="564" r:id="rId98"/>
    <p:sldId id="565" r:id="rId99"/>
    <p:sldId id="566" r:id="rId100"/>
    <p:sldId id="567" r:id="rId101"/>
    <p:sldId id="568" r:id="rId102"/>
    <p:sldId id="569" r:id="rId103"/>
    <p:sldId id="570" r:id="rId104"/>
    <p:sldId id="571" r:id="rId105"/>
    <p:sldId id="572" r:id="rId106"/>
    <p:sldId id="573" r:id="rId107"/>
    <p:sldId id="574" r:id="rId108"/>
    <p:sldId id="575" r:id="rId109"/>
    <p:sldId id="576" r:id="rId110"/>
    <p:sldId id="577" r:id="rId111"/>
    <p:sldId id="578" r:id="rId112"/>
    <p:sldId id="579" r:id="rId113"/>
    <p:sldId id="580" r:id="rId114"/>
    <p:sldId id="581" r:id="rId115"/>
    <p:sldId id="582" r:id="rId116"/>
    <p:sldId id="583" r:id="rId117"/>
    <p:sldId id="584" r:id="rId118"/>
    <p:sldId id="585" r:id="rId119"/>
    <p:sldId id="586" r:id="rId120"/>
    <p:sldId id="587" r:id="rId121"/>
    <p:sldId id="588" r:id="rId122"/>
    <p:sldId id="589" r:id="rId123"/>
    <p:sldId id="590" r:id="rId124"/>
    <p:sldId id="591" r:id="rId125"/>
    <p:sldId id="592" r:id="rId126"/>
    <p:sldId id="593" r:id="rId127"/>
    <p:sldId id="594" r:id="rId128"/>
    <p:sldId id="595" r:id="rId129"/>
    <p:sldId id="596" r:id="rId130"/>
    <p:sldId id="597" r:id="rId131"/>
    <p:sldId id="598" r:id="rId132"/>
    <p:sldId id="599" r:id="rId133"/>
    <p:sldId id="600" r:id="rId134"/>
    <p:sldId id="601" r:id="rId135"/>
    <p:sldId id="602" r:id="rId136"/>
    <p:sldId id="603" r:id="rId137"/>
    <p:sldId id="604" r:id="rId138"/>
    <p:sldId id="605" r:id="rId139"/>
    <p:sldId id="606" r:id="rId140"/>
    <p:sldId id="607" r:id="rId141"/>
    <p:sldId id="608" r:id="rId142"/>
    <p:sldId id="609" r:id="rId143"/>
    <p:sldId id="610" r:id="rId144"/>
    <p:sldId id="611" r:id="rId145"/>
    <p:sldId id="612" r:id="rId146"/>
    <p:sldId id="613" r:id="rId147"/>
    <p:sldId id="614" r:id="rId148"/>
    <p:sldId id="615" r:id="rId149"/>
    <p:sldId id="616" r:id="rId150"/>
    <p:sldId id="617" r:id="rId151"/>
    <p:sldId id="618" r:id="rId152"/>
    <p:sldId id="619" r:id="rId153"/>
    <p:sldId id="620" r:id="rId154"/>
    <p:sldId id="621" r:id="rId155"/>
    <p:sldId id="622" r:id="rId156"/>
    <p:sldId id="623" r:id="rId157"/>
    <p:sldId id="624" r:id="rId158"/>
    <p:sldId id="625" r:id="rId159"/>
    <p:sldId id="626" r:id="rId160"/>
    <p:sldId id="627" r:id="rId161"/>
    <p:sldId id="628" r:id="rId162"/>
    <p:sldId id="629" r:id="rId163"/>
    <p:sldId id="630" r:id="rId164"/>
    <p:sldId id="631" r:id="rId165"/>
    <p:sldId id="632" r:id="rId166"/>
    <p:sldId id="633" r:id="rId167"/>
    <p:sldId id="634" r:id="rId168"/>
    <p:sldId id="635" r:id="rId169"/>
    <p:sldId id="636" r:id="rId170"/>
    <p:sldId id="637" r:id="rId171"/>
    <p:sldId id="644" r:id="rId172"/>
    <p:sldId id="640" r:id="rId173"/>
    <p:sldId id="641" r:id="rId174"/>
    <p:sldId id="642" r:id="rId175"/>
    <p:sldId id="643" r:id="rId176"/>
    <p:sldId id="645" r:id="rId177"/>
    <p:sldId id="646" r:id="rId178"/>
    <p:sldId id="417" r:id="rId179"/>
  </p:sldIdLst>
  <p:sldSz cx="12192000" cy="6858000"/>
  <p:notesSz cx="6858000" cy="9144000"/>
  <p:embeddedFontLst>
    <p:embeddedFont>
      <p:font typeface="Cambria" panose="02040503050406030204" pitchFamily="18" charset="0"/>
      <p:regular r:id="rId181"/>
      <p:bold r:id="rId182"/>
      <p:italic r:id="rId183"/>
      <p:boldItalic r:id="rId184"/>
    </p:embeddedFont>
    <p:embeddedFont>
      <p:font typeface="Consolas" panose="020B0609020204030204" pitchFamily="49" charset="0"/>
      <p:regular r:id="rId185"/>
      <p:bold r:id="rId186"/>
      <p:italic r:id="rId187"/>
      <p:boldItalic r:id="rId188"/>
    </p:embeddedFont>
    <p:embeddedFont>
      <p:font typeface="Roboto" panose="02000000000000000000" pitchFamily="2" charset="0"/>
      <p:regular r:id="rId189"/>
      <p:bold r:id="rId190"/>
      <p:italic r:id="rId191"/>
      <p:boldItalic r:id="rId192"/>
    </p:embeddedFont>
    <p:embeddedFont>
      <p:font typeface="Roboto Condensed" panose="02000000000000000000" pitchFamily="2" charset="0"/>
      <p:regular r:id="rId193"/>
      <p:bold r:id="rId194"/>
      <p:italic r:id="rId195"/>
      <p:boldItalic r:id="rId196"/>
    </p:embeddedFont>
    <p:embeddedFont>
      <p:font typeface="Roboto Condensed Light" panose="02000000000000000000" pitchFamily="2" charset="0"/>
      <p:regular r:id="rId197"/>
      <p:italic r:id="rId198"/>
    </p:embeddedFont>
    <p:embeddedFont>
      <p:font typeface="Times" panose="02020603050405020304" pitchFamily="18" charset="0"/>
      <p:regular r:id="rId199"/>
      <p:bold r:id="rId200"/>
      <p:italic r:id="rId201"/>
      <p:boldItalic r:id="rId202"/>
    </p:embeddedFont>
    <p:embeddedFont>
      <p:font typeface="Wingdings 2" panose="05020102010507070707" pitchFamily="18" charset="2"/>
      <p:regular r:id="rId203"/>
    </p:embeddedFont>
    <p:embeddedFont>
      <p:font typeface="Wingdings 3" panose="05040102010807070707" pitchFamily="18" charset="2"/>
      <p:regular r:id="rId2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v9ctL9XLy5AhLnozswr7Ag==" hashData="khKZ2fC0gp0XYcelfTKon5rz7+tEMxarDQg3xgLQgCdF8NpG7cwjKj/U2rIzhm2B+uj2CSjydxJJomWHPUEd7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B71B1C"/>
    <a:srgbClr val="673BB7"/>
    <a:srgbClr val="EEEEEE"/>
    <a:srgbClr val="909090"/>
    <a:srgbClr val="CCECFF"/>
    <a:srgbClr val="1D3064"/>
    <a:srgbClr val="D10233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384" autoAdjust="0"/>
  </p:normalViewPr>
  <p:slideViewPr>
    <p:cSldViewPr snapToGrid="0">
      <p:cViewPr varScale="1">
        <p:scale>
          <a:sx n="64" d="100"/>
          <a:sy n="64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1.fntdata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12.fntdata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2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3.fntdata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font" Target="fonts/font3.fntdata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4.fntdata"/><Relationship Id="rId199" Type="http://schemas.openxmlformats.org/officeDocument/2006/relationships/font" Target="fonts/font19.fntdata"/><Relationship Id="rId203" Type="http://schemas.openxmlformats.org/officeDocument/2006/relationships/font" Target="fonts/font23.fntdata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4.fntdata"/><Relationship Id="rId189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5.fntdata"/><Relationship Id="rId190" Type="http://schemas.openxmlformats.org/officeDocument/2006/relationships/font" Target="fonts/font10.fntdata"/><Relationship Id="rId204" Type="http://schemas.openxmlformats.org/officeDocument/2006/relationships/font" Target="fonts/font2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6.fntdata"/><Relationship Id="rId200" Type="http://schemas.openxmlformats.org/officeDocument/2006/relationships/font" Target="fonts/font2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7.fntdata"/><Relationship Id="rId201" Type="http://schemas.openxmlformats.org/officeDocument/2006/relationships/font" Target="fonts/font2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8.fntdata"/><Relationship Id="rId202" Type="http://schemas.openxmlformats.org/officeDocument/2006/relationships/font" Target="fonts/font2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8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9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0957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0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2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92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1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4" name="AutoShape 2" descr="data:image/png;base64,/9j/4AAQSkZJRgABAQEAYABgAAD/4QAiRXhpZgAATU0AKgAAAAgAAQESAAMAAAABAAEAAAAAAAD/2wBDAAIBAQIBAQICAgICAgICAwUDAwMDAwYEBAMFBwYHBwcGBwcICQsJCAgKCAcHCg0KCgsMDAwMBwkODw0MDgsMDAz/2wBDAQICAgMDAwYDAwYMCAcIDAwMDAwMDAwMDAwMDAwMDAwMDAwMDAwMDAwMDAwMDAwMDAwMDAwMDAwMDAwMDAwMDAz/wAARCAIA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gC33f9mgsxpdm8cdT70qAr1x1rsOf1BF207bhd1KRyD2oB+YDgr6UAGSg+vNCpzRhm5+X/ClXIPUUFRXUco2igHcKKjU7Rxu/KgOUcWXd8w6U7/W4buKQxk4YetPUhu2KCgxtSmhdwX2pzruXFKuQPm/SgVwBJLHHegJveljHDZ9adt+bjhcc+9BA3JJpwG9MelNXdjb/SnJ0/Hn60AI4wae42rzzTVB2nNCjZ6n8KAAbStK3Ea4pCu856U5VyKAGn5lwaGIHX8Kk/H9KGXd/wDqoAQJuFGxvRfxpQfkNNIPvQVyjhuA/hpuc9l+opVOVamgf5xQHKOCbhRN0pYzlaHXcKAsCsCadTVGO+M0rfK2M9RQUkLRTWVpMBTg9zmpF2gdfmoAbTd/zY/WnbGBp4XC0AMU/ODUnVsU1iv8XWjo/wDtYoAUf/rpaRc5OfwpMNjtmgB1B6e9IxwKGBCe9AChd3TNNYMP7350NkfdpwDMv3s0ANL/ACE856Uin5vvfhTscbefXNJwT93n1oAdSEMelLjYf73tTdpkbj5fxoAVsBPQ0Khx13UpyE2nnnFIf3n3fl296ADOeKFO0/L0pcbfz/OldsrleuetABOcR0xXYOPTHNPT5h81KMMrcUAOBzTH+/0/D1pMsPX8qcFJINACLuD9ML3pOjfKM/0pzfKppFXPzHrj86nW4BvyeTj2pZP/ANXtTXYbvu/jTlBB/wBn09KOYBIwxfFKz7TQg6+9DjDL6d6VwEC7OuMY5oJ8rr0bp7UN8zH0FOyHFIBFfeflpzc/limNHgfL+lKq/MPbtQBk4AHy+vWgU0n5vbvTq0FyoOp54UU4gA7vw4pM7+Pu49aVY/XmggEX5P8AeoVArZpUU5b0FLnNBa2Buc4prD3b8KD8u40IDuagZJFnHPTt60YVKVeFFIcPQDAH5sY5pyfO3cU1WKqGxyvFPk5TvQTsJnadvdqcDtOG/DFNXknPbpStHvZW7j9aCRSdr/h0700H7oH404jY+71oUbTn1oACed3UdMCjzBg/e49aANgpwGI2oAAQU3fNSkAH+KkROce1AX5e/NA0AGT95vzp2z3b86aBk96Xyx6tQVyoI2+v1pTJg96RHwACP0pSoDUDALt3e9Cr8lAbP9PegspHNAA3yYxwM0ucdf5VWnu8puVlK9K5bxf8cfCPw7l8vXvEekaNIib2Sa4UOq+pGaTkluB2JCtz/WnAjjv618I/tL/8F0vh38HGtY/Cs0Pi955XSR42KxR7R13Ywecd6+RPFv8AwcifFDVru4XQo/C+hruIWKS0eSQDsQxbByMdqweIj0DlbP2odmVmKxv+XaohIodcntnpjFfhfH/wcZ/HazuZEk1Dw2syEHJsT+89P4q6rwT/AMHInxQsNdi/4Sbw54R8QWMh2MluklrIQeuGLkA/UUvrKHyn7XI3yE84HenDrXx3+yx/wWm+DHxx8JW8mveIbfwNrm/yZNPvnLLEf4cSkBWB9e1fTWgfFvw341j3aHr+ia1HgOTa3sbnB6Hg1tGpFoWp1DDeOOtC+/Wq8GrRGZV3beOnpVgSZkYGrvcBxPFC/MvofehmwI6ColbOeF/WgBqNl+T+FSKd5PpTXRZPm3cUCTaMDmgAU9etEY8sgf3v0p5PHY8ZpkjfOuOaAFdsttx+NIwwacvPNGdw5+X60AMA2+rUqrubOe9Ea4Yn8KdHH5fegCNl+9160EMTtHHrUjpgH/OaFGDz+FADScEKc4HpUmM1H94kcdetORvWgAf5UpFGGpX5x9aEbGfY0AOpOd3tSg5ozxQAnUUnDnb6UN8xx+NKo2gj2qepPUMbegpaCcCjoT7ipH1DoKjzkc9c96cD8+PajbuH40DDbx+GM0ICD/8AWoXI4/Wl6UAKxwKQDJ3d6WigDJK5wVx8tCNnnj5qFUqe3vTsVoTENvzZpNmWz3oJwKeM7MUFEZLBunymnbvLO3jrQg2vTkG9QTyaABkzu/2qVBtFMOSe/WnoMhR3oF1Bjgfzpp+VvlFKOSeD1/OhAQTk0B1HFsJj+dP3AimMv7qnlQRQKQwgqR3NPXpSLyFPpQAd/tQSK3Az+dIy4H3aVhkUMu4fexQA7bmOkTr92mr8vU8UFW+b68UAOcYf7tSCmpyKGYL2P4UGg6ikDZWkD5J9qAGl/n9u1PHKA9+9MKBvlP3l9KZcySRweYq4A4ZuOPej1AkO5uNu7vwOlcN8bvjvoPwY8M32o61qFrai3iLCN5RGZCB718Q/8FWP+CtDfAEXvgnwlf3Fv4iVik15EwAt2GD8p755Ffjv8ef2zfGvxw8U3E/iLxBqWpNJHsIuZ2bb15XsP/rVy1MR0iEYt6n6Pftjf8F3ZvGOj/2L4P01tPEMrJcXTXO6STAIGAMYHfqe1fmr8Rf2hta8a32oyaheXN2ZGMgneZmZQTuBBJ6jOPwryfW/Fs11GrNI+9fkfJzuArMttX82TO5mjckKccqD/DWdpS+I2UUtTrtY8bv4g0uQJGsU0DhmAP8ArSMgkfXP6VzE88srQvH5hO/kHuP7tXo9LnB+V9zLzGQcAj0rVtYIYdNWZ2DeYfLlBH3M9/zrojSUVoHNdmdBqUniWwZWXbJnCAdc9qraPqVwY2tpVkEkIyD3Yen4VbtAuj6nJH8qyRnfGOze1Sa7eQ6dren30TFlaUB1/vBuP5GrVOPUjmfQ09O1uVZo45Fkj3KNpJ61u6f8Qb7w9+/tr7ULaRm2bre4ZGXHQ1hX6r/azBSoTbvQ9lzyBULWcksDRt92QZXNRLCxeqKVVWsz6j/Zp/4Ks/F/9n3WbdrXxXf+ILe0O42eqzPNA6EdPvcYFfpF+yL/AMHBnhP4oahb6D4+0Sbw7q00qRQ3MM6vbyFjjPzYIx+Nfhha7rOK1kBAHMbcckZq+buS80pdu9ZEZtrZ5x6Vz+zqQd0L3Wj+trQ/EFv4n0uO8s7qG7t5I1ZXikDBge/FaUbgRhe/ev5x/wDgmT/wVH8SfsteLrf7dqOsar4djAt7qx87cyLnCsgY4+X+7kAiv3a/Za/bC8I/ta+Bf7a8K33nNbkJcwOm2RGPYj+orqp1k9GRKm46nr6DMOPegoR6U2CXd0+7jJ9qfnjOflrQQKNtNK+UD/tUsYYMc0gGR+GaAHR/cFEib144xSKwHU08dKBR2GI20c0sZ65pJRll+v50KOWxQMcG3UMu6mqmG68dDSElGJP3aAHIvNDDdIB+NOByKbJ99aAA5ZW478UgXCdP0pUOWb607FADYurfSmo3/fNSAYpMYNBOwiDvTjzTYvu/jTs1DF1uDHLUZxRSKu3/AGvrTZYjR7yT+lKp4pCfp+VKpyKkBaCcCmy528UL/s9M80AG9v7tGcqPl70pbB60mf3g9MUAZJT5+lSIQQ3qtHagHhuPxrQmw0/Nj2pyNzyaD8vWnIvFAagrbm+lOVdoxTflQ/8A16XO7gHmgoQp82adGdrj6UhXb96kR/3mewFBNx6j731pdgzTVO3v948U8feNBNxC/wA1CtkUije/tmnBWQdc/hQAgAXavrSluaFUsOfw4pxGMY/lQAwmjPv+lSY/zijIHp+VAEYb3/SlBx3p+5f8ilIAFBURsRzmlDZzRGO/ahQQx9KCkDHaKAjIfmx81OHLiqOveILXQ7bzruTbztVRyzH0AoAreNPGFn4K0CbUbw7YYFJZicdBk5PYDrz6V+Tf/BSz/gsxqWqX134Z8B65NpEdmrR3M1sBl2I4AcZ/T1r0P/gtT/wUSm8EeHbz4aaLPFb6tfQRy38sch821Rhu8rj7pK4znnmvxH+IvjubWNWlaSTY75LshyCa461bWyNKUHJXLXxM+MGqfEDU55tW1Ka6vpXLmSVtzE+uTXDzalJdTMu8NHjaxJ5zSW9n9vfzGk8zHGCuCB9aZeLZ2V0oUMxXnIP55HepjTRqloTtYgWLSFXO3jnvV3SLe3SNGVgJDyVyMP7Co5tchuYlhhIbccFcciqV1bWtrIWhnZmj5BzkA+ldEVpqiGzppdVtREvkLLHtHKN1B9fpVCTXo723kheQfN8oKd/r+Nc3Jrl5DKqy7l3Z2tt6/jRYwTXN0du4Kw5IHFaJaWISLF9cXDRqruxmtzuVmPUegp17qL3nhxl+YtbsGUn0rd0Pw62pWP763ZmQ8BlPT61Wv/A1xBLNahX8qQZikxg+uDQ2luWovoXNN1WO7g0tWkzNcRgAf3tp5rb0e8jmvIsyZjQSNk9lGP8AEV52dL1LSJLORY5CunsyK2OuevH41bPiSXTbB16M0Yj3fU5P/oI/OiNaPQmUX1Ow0tJNRu4Itq+XwT9TW5c6KyWch+6I32r2BbHSuV8BeKDZ4edV8zBEa455GP0FdJqHiX7fDDaRyqyr87tjnce2a6IpNGexDollb+GrWSZfMae5lSJCclSQecflX0r+wt+3B4h/ZO+MVq1rd30eg3txE9zBB96PBGWUe/cHg4GRXz7Y2f8AbFzCEhPk2YJHB2s3c5/XNa2g+TDJNdN5xmtxiFF5z3yT2FcVak4vnR0R1Vj+pP4QfErTvi14A0vX9Nuo7qHUrZJy0f3SGAORXVKAVx29K/HX/gip/wAFHtU8O+MYfhx4o1C1/wCEZ+y4sJ5flaCUEYjB75BbC+wr9e/DviG11/TUuLW4S5gcZWRTwR/nj8KunUUkYyi1ozR700LtFLnmlrQkTYPSkUBelOqMff8AxoAkNN3Etigttk9sUAfPntjNArgcg96UnzPl647UtNLhf96gEKPlO3+VIwy306U5hgj6ZpM7T1+btQNiY2fjTgaafX0pw+5u5/KgExjnDinnrxQQXHP8qaQdw9KUiXe9gHymhz8uaXqf/rUu3nBP6VA3sJ/FSKdy5/OnSNg8elA+VsfwkUCTFJG3/wCtTFBzhadhS23LUL97aM/WgYgbJ289KMADjI9adsCnK5z6kUxRkN+Q4oJuxd3H3h+VJj5t2RT0TaP/AK1KOh9uvFBXMY7ttX6Uu6lf7i8Zo8vzBhuNtaE3HY3qDTVOD+nFSHmmhMn6mgcmCoHP93+tOFuA2cmmtl3X2qZRhaBDH+VQP50o4x/tU6mw/coEOHNA6UyNgFApzfTNACKu1f508nd649abzsPy/wD1qXk/Nt+tAAvH96guQeKAtHQUDWoLJyc5/KgLl/4sU5QR9aRPvfzoHyi+V7mnEZFFIq7aA2EQbUFOzQpw1NK7hjnpzj8qCkMvbpbC1kmbpGpb8q+Jv+Cln/BWTTf2FrDT4tLs9P8AFnxA1RG+z2Ekw+z6REOrzBfmLc4A46HmvZv2+v2lh+zR8FLzVoYWvNQWNzDEXATjALH1x1x3xX85fxo8Ual4r8bX2r6xcTSXd9LJJJLJIXJ3nP17Vy4itbRGkIX3D9q3466t8dvHmqeNNavIZtc1uY3Ny0J4UkZI29lA4714HqWsS39zuZt3T7o+Va6LV9MkW0kDXRd1Pylh/B781im1McjTDa49QcKPwrnp7am8dFoWJ9Ra20rEaqZD39aw5rqSdd0ituzzg5/SpJ55L+VooIVLE5LDoK1tL8PPIkcbbZHk44Hyj/eraFSEdx+xnP4UYCaZPqj+XDH5Xzcv9wfmc1oaH8PJJLhQbgzMp6j7gH17101v4Qa7P72ZWWP5dxHC/SvUfhX+zzqXjOy8yPZDagg+bINu76DrUyxkErvY6I5fOXurc8703wbBs2tIr7R0lOAMeldB4W8KpJGkc0LvG2SuB0FfQWlfsumG1TbiackNwnyge4PU16j8M/2ZFh1a3vZYbdlXAKgYx254/SvPlmyb9w9bD5BNL3z5q8JfAn/hJnaOPzI/MHWLLKPr717h8O/2Fk1CG0a6ZtoiDKGB+9j19q+jvCPwi0+2vSy2iNIi8pBEOMc57Y6+9ew+A/hq0VnbXE3zSBcncPun2rGpipNXO+nlcI7o+JvGn7AFq9tIVR2BG5QQV3N3I9hXzt8Uv2I9S8LLG0kMyW+c+cYjsAr9edc8BTPNJ5Uo2zYOw9D/AIV574o+FT6lZzWt0n7qRt6ORu2nupHpXJDGSi9TWrlMJx2Pxo8Q/CC+0a4kXMm1eQ7LtzWbpGlyW9y32q5a3VTzgfMT7V+kvxi/Zit83EyR2v3CQogHzjoT19a+ZfiD8F/7IZt1vENo3bioYr9K9nC5hF7nzuMy1w2R5RZ+JzFpK2qrHDYKpiBU5kdM9M/z71p2XjG20rSI/LgWSSZjhenl47tzWdqmhyWW1lEbfMQwx94VUt/s+oziN7Voxkc5BzXq/WIzVjyZU5Rep0nh/wCJFx4b1ezntJ40uoZQ8bQ5yr5yDnPNfrx/wSc/4Ka3Gv6LpfhXxJbrJcQXaW8kxk2+UshADqvcHqcng5PtX5R6DYWc9sVtZoftUK5ZQfLcZ98YJ/GrXhTXb3wd4ysbq3mure6s5FMeZd24sepxgfrXFWThrErk5kf1NRtsf13DOfWps18n/wDBNL/goRo/7ZfgCPSTN5fiXw3bRw3IB2+aAMFsnq2e9fVkIZkJ2k7cZ9OldNGopRuc/WxJ1NIx7ZGaTJ/u/rSMu05FagIOA30p6jhfpTVI3D1pem0+1BNrDqj+43NSEYNBOBQNO4Z3AfTFNYZIoK8fL/FSbCDxUyBiocv9DTjwrNzSLuzzj8KU9KEwiwHXdznFIvSgDK9KRmwOlPRkXHNx/epGb5j1pQNo78+lB5bioL3QDn1xQOR3/Oggkj5cf1obr93bTsLlG+Yw5pzuy/8A1qAcA0i/1pDWgqOzH5s0iDaP4uuaXFDHAoBq47zP978qOisfmqIDfnNSBOKBGYCA2PSkckk5p2OaHTPHetChCSPyzSKWB+7z9aeMDbwemD70oTkUGYkfzHldpFOXdgZpwooAGGVpqf3e9Opqrg+/rQAIgYn26c09RlecfnTYxt/u/jSthqAHcBOn60bRj/69RnbmlVlU0AP2j/JpuPm9vrTdo59qcIqCoknWgDFAGKachuvFBQ49KaWARuehpS20ULtC5/PFACAE+3HU96hv75bCzeRnCKoJyfTrU/DH/ZrnvFt9Hfz/AGIMNsS+ZMB2HXB+ood+gknc+Df+Cl3gPUv2kfi7Y2ZuPK8OaDprzXEBlKJdM+7GB3KgA4PYivyL/aT+DE3hUTTXMl40a3DxRu8IR9w7MueB6EZBr94/2j/D+n6PBqWvXV5pthbqmQ8zLnYUVDsU/fbA+6Aee1fiH+3V8YG8aeOriPTJrkaWrNGzXUcazzkMcEoowv5A15uKtHXqddFc2h8j33hK51C/ZJbiTy/cnAqzF4Ka52wwybYU++T/AB1uKnnvt3FmJyWHQe1bvhrTFNyokX5N2Rjv7VyTrOMbnoYfD80iLw18Oo4LZbiZVtrVV+aRuOPatqDwwJ5LeKGDy7eZgIRsPmXPPUADJrsvDnh248TXcNrJZzXMbNttLOJcvcMPUf3R3J4FfTP7Pf7MkWnpb6prenrc6usgMUJw0enqOgGOA3evExGNau7n1GCyznsoo8y+FP7Ft/qVqt1q1tBbgAeVbj5iM/xP6H25r6H8E/s3TWdpAlvGquBtGI87PTFe1+Avhr9skZjCyqAD04c165ofw9t7KzjKptbIPAHWvHWJlVlZn0ywtGhHRang/g79le+kut1zIZtoxudjn8BXrHhj9nSwsEtxJaxytgcFjg/hXqWg+HFhTczqvYkdSa2rbS44ZNxweODXuYag7eR5tfEWdjh9L+C0NnIfKhgjVsZCLgV09n4BFla+W8KuuNqgcFfpXRWqR2yL833uOO1WpJ8xKFyzZxXoRpq2p5sq0mzir74dLMqjaIfLHA6lvqapn4eQxwZkUOzHIGO1d04y53NuI4J7Cqko+dRu+YdfcVxVqasaUq0tjxT4h/A2x1bTZHW1iZuWxjH518kftGfs0S2cQuI7BpE+Yl4MqAPRgO1fo3JpVveI3ylmbj6V538RPhhJqcE6+XlWjwVx98c5zXLTnys2qU41VaR+Nnj3wMqQ3Cxxi3l3HDYwBg9D/iK8v8RaLPoUkcN/F5czD93MjBkcexHFff8A+07+z1FaW9+1jZjzYcuijrGep+o9etfIvjLSo7qSOG/tlRo42URgbdrdiK9mjWl0Pn8VgbPVHm2gSzabf7Jl3qoLhCok3gdhnvWxbLdX0jXFmZPk+ZbaRRHuHpnpxUselTWtxFG0cbrG2bdm4L+oyPb1rSt7OFL7zHhkjVeZFVjkE+nbFetSkqkbM8Wph3Bnq/7BX7RGpfs+fHvTdQka6sRdOYpVtCVk2fTjIr+i34Q+NovH/wAP9K1BJBIbq2jlLZ5cMoIb8civ5jdBlbTtbju3mWVl4SSM/Mq9sE1/QH/wTq8br4j/AGa/AeorceckunR2c47RsOFz3zwBUYePI7HFiIWVz6V2L/k05ht69zxSSDLdSOccUgbcO/Fd5z2Q1hsdcetODc/Q8UMhc5o2c8/WgXUdgFf/AK9BVdvQfnTWGabv2nGKCrDh+H50pfb/AAt+FKeEHAoDEH1/CpkS4jQ+T0P404YK/wD16HX5eqn+lIoxUhEUnA6frQyhlzQRznHtxRtxweAfaq5SQVQAPbkc07+L9etG3npSYz/dNIBeP8mg4IH+NN6HpR/APrSLUbCsBj/69IOKPujnv2o6jigWiAc//rozn0/Og9B/nFNRQnXGeooKBQAf/r1IXC00YJ9+vSlIzzhelBOpnHpQx/eU1xlaE3HHStA5hVQxGpEbcuaCuVxSqMCgkKM0185GKaA28frQBJTWGTt/GnHpSKgMp9MdaAER8jn86VV5PzfpTtn+1j2pCCv8X6UAhynjAb9KNrf3v0pI8k/e/Cn0Fco3GFI3fpTl6UUUFB3o60HmgtkfSgBUXP0piqGRvlNTAbRSBdo4oAZtAPzfcHJrjb22j1PxBcN5stokY23FwMbW46c9ce1dRqMzwnCgMWPSuV8f30ml+Gxb2+GvLxxAB/zx3cs+O+ACfwoA+Mf+Cl/xl0j4ceBdUukWbVLmztZIxM6na6nIwHA2IQD3BJ4xX4W/Efx1J4m1WS9uAoyxZIwemT1PrX61f8FrdCvJPgdqV0fEVvZ6D4P2obaWfy5vEF1K4ZtqdGEe5CeeK/GKzmOsXbPJxzuHoCa8fFSvOx6mFSUbs29FDOq7wFByzV2XgyzhnmHnO0aAbunOO2Pc/wBK5FrpbFYV3buAMd69q/Zq+H39s6q2sXEfnCGRRaxFfvP6/QV4+OxHLA+gy3CupPTY+gP2V/g0mnSpq0yzf2xqiBUiYcafD1zj+8cLnNfXXwy+GwWKOGPc0e7fLKRnex61wfwD8CfYbGG3VvMupU33EpHIPcV9GeDtPj0zTobded3Qjt618rKrKUrn3dKnGhCy3NKx8Ox6TbqkO1VAHJFXIZWhb5iuAfWrF0qw2jSM24Z24FYF/cb58b+/K1UZKLujBXnqzrrHUVjAGfvc4q+dVUxbVK5x37Vx9vckRhdyjA6DrV21u1bbu3E57161HEyscNTD63Z0NvrLxgD5cg1Zt/EBVG3MnynPWsC4vEijlYLu2jj8qpyauq2kcm1lYjkV1xxEmZRwsWdU2tK3f5W5alW6G4fz9K5y11Nbi3ywUtgEAn5k96uW10ysvyn3zUOq5bkSoqOxuW+Irjr8snBNWtX037am05G4YzjrWdaXXmhVbhepPpWzb3iiJY25DdD711YXDxk7s5ara2Pnz9oP4VD+wJtUt4ZGu7fBlTGVdBwR+Xevz/8A2kvg3BaXczaek0y25xkjBZGGT+RzX64+M9J/tzQrq3kVQyp1x94Y5r4j/aL8ALPqAWZfL+0W7xJIB8pkUnbn3OfyAr0PYqm7rYzq2qQsfm94thutFuZob6GSSFnDwyfdVXXp+BrpfCtpB4n0JZIwv2yMBZAvQHqK1vjD4euLjwFIJH8xrNi6EDcwAPI9vp7V5b8MfHj6Rr6xq7PFnZLEx+/n+oB4r0sPaOvQ+cxEkrpnrXwp+Dl78Sbi4t9H86+vo8SyW0SfMiggPknpjI5r9sP2CfCCeAPgpZ6BG00PkQwzCCcjczgI4denfj3FfjZ+z/4g/wCEd+Nmn7ZJkjvf4raTDHJ9fX1FfuL8GPCtxF8NtFvpI9PupdPGVu4ExLJEc4VvZVOMeorbTnujya3w6nv0M++3ST73Az9akUYFV7CVZbcOp3xsPlHpwKsjOT/nFdBxWaFBzQBkfe/SiLh6Ixz/ADoDzD7vRv060gPFOMdJ/wAsx9aA5g+8P0pzPtPrSLHSlcvSC9xrfJ60gOT3p7cnb60Kqg5HbimPUaDz2X605uE559KaBuc/Wl344qZBoGwv3pVXDHPpTSWPr+FOYZRakga+T/F+lAOOlAHIoBwFO7vQVzAeTTSgJzmpHOePxzTUDEZFAWAEH3ppXce+R+lSbiPvU1QaBx2HBvk+9zTf730/OgjaKUITQLmKCpsxzQ0eW7U4UVoSIo2j1pN+f507rSBcfjQAsXzDpS4CrkrTdoB6UgGH6cUAOxv+7xSgEH7v60mKdHQAmDn7v60pGetAQZz3p3SgBMgUj8rxTs0ZoK5ho3H+H9aBkMaAg3U4cE0B1DGDQpGf6+lHSjPFANjvMz/9andBULLk87qUzMFb26UDTKt5P5N993OVwB9f/wBVeceLNbV2uNWnBks7NmCqPvMEOG/NgMe1dj471ZtJtY5FDGaf9zGVH3XbOGPsMV5z8c9d0r4WfAzVtaum22djZtd3LSNtwIxlfzbGfWlKVlcZ+JH/AAX/APjlJ4w/aF0PwVb3ErWOiwHUJoz8oSW5+baR3xGIxXwla3sUFyqrwsQ5yO9ekftl/GG6/aC/aR8V+NNQwsmp3e23VfurCihEAz/sqD+NeQW06vFIZf7/AFrxpSu2eth73R2HgLS28V+Kba33f66Tcx6bVHX9K+/v2WfAy2mii4jtVHmHy7ZD/Co6n86+Pf2ZvB41bV9PbYGmuZsOB1MWf8iv0m+AXhdYIAfK8kx4CKv8IHXivjM1xPNU5EfpGQ4Tlpe0kevfCfTo9HsEhRcSbV3nHX8a9G00vHLncFbGQK43QbCRb9cL5cJA+prtNOsG3Kv9/wB+a4IM9OrJbsvXF0Ws8gLuzycViT2jGVmx948muna1jNuEjX5QuWHvUBsvPiYp2HHvVcjexhTqLoZVshjPy5k+XAHpVy2VvLX727PTNXtOsF80Ki8/xexq/JYxQ7T905x9TXoYeNo6nLXqNszzLuJUAhyPzpYrTciqy7uuGPer0qRmRflyx46cVPBIqiMFflU/Nx0rqjoYqbKlvoAY7m2lOv0q5b6b5xYox2Lx1rSgiiEGUXIPPI6VoWdpCnLKqBuSBWqiuhyVK0r6mXBZAWu1WxMTnn+IVftnMQw21m6cCrsNopcNsDHPA9qkSzXYWCZyefau3Dtp2OepNA9uwsGPLNjI5ryH45fDGz1/wnNIsC7drBMDmOQjhh7eteyXY8u1ZRnheah/s63ubUJOivFIuHRulexGN4nD7Q/HP4p+C91/qsRjRFvHLbT/AAHPP6mvlL4k/D+68I+OlvLZ1wsgKhTwSOv51+l37avwlk+F3j+S5az3aLqUsg3ddmfftjr+FfE3xy8JmG5mktUaSNQCvzZwp/iFTzW0OLFUVLfYxfBPi9bu2jkjWRZoWDA5ww+h+tft1/wSu/a+j+L/AMANN03Vre5W60tDZSTSHK3AAwG+uCOvpX4J6X9qsy8LN5bTHAwOncZ/Wv3G/wCCUnwfvPh5+zt4LvJZYbqw8UW/2qfJ3bZGJG0HsAQOvfiujDvmmeHiaaij7k8FStb6UqSN5nJwc9eTx/KtjeEf26DmsXwmJFsHimVllhfpgfhW3s2RrkZJPeu6J5shwOOnXFKMlqCMH096cWwM9+lUERuGz3/OnbBjofzppckdqEj55X9aCR7HC0z8/wA6Oh/HFO8r3NABnJWjJZW+tAjwe9KFxn65oLiNVcH7v60/FMc4NKG3Dip6iuDNg/xUIWPXvQwycDO3vQFVW9/ek9yQBVuffFO7U0KB+eaGOMe5pB5Ct0/pS4/woFNJPbmgpO24rEY5pR04po+f7w/WmhuegoJHOcrSg4FIR8vr+FIG9RTKvApAbRRRQaskaWwDjtQhLGmt95tvTvUm/MfUA0wEbg0uOKHOcdKcWO3tmkAijPWgjDDb/Ok3t/s05XJP8NAAzMD04+tCtnr+FD8L+NNJxj26UFW6khO0UVGZNwxS+btUUFaD+9HrSK25aULuU0E2YH5TzQF3H270+SP5qFG0UFAVyO9MK4DfpUhOBTWbHrj6UAYPiaBbrUIlbDeXEZAD3IPFfE//AAWl+M8fwe/YY8RwzFri48QyQaJBCqktIzAudoHXAQk/SvuDxHa+b5ciZ3Rcj/a9q/N3/gs1YR/Fr49/s/8Aw3i8ySLxTrv2y9jiP7yFQVjc+wWOZ2yf7tRU+EI6ysfi9+0J8PL74fapZwakdlxdabbXgVk2HZJGpXjAwcV51pGjm+mjhKlmmOTz2FfVP/BYLS7XQv24vF/h+wukvNN8Opa6Vby95EhgjRSMfTn3zXh3wK8ESeL/ABokZWT7pC4HpXgYqqqcZM+hy+i6lRQR9NfsXfDHzLqzumtWVcfISMEAcV93/C3QWa42xrtXIwfp1Ga8W/Zk8CjR/CFn+7bzF4Xjrg44/LNe0eIPiro37PvhtrnUrqKPULhGaCI/MSPcDoPc18LK9SpzI/UfdoYZI9o0vRF82NpFWOPqSWwMVral4m0Pw5Y+ZcajY27RjKmSdVz+Zr8xvif+39408ReYdCjdriRyVIQzFPQ4XH0r50+IHx0+J/iG4mk1X+2I5ZmOV+zlFIPU8juO1elhcvUl70j5nGZrKPwxbR+y2rftQ+B9AiZW8SaO77cuEuFfb+RrJh/a58E3aq1trlnJtIDFJAQM9OK/EnS9f163aSS4s76EyHLBlfL11Pg/VNWsb9GWS6WCY9kPANdNTBQh9ozoZhUevKftPpnxq0nV7YXFnqEDx8F3Rsjmuw07X4NSsIZlm8xW5DA5r8xP2Y/FWsWc1xp87yyRTNtYEdV4Of0r75+G2sKuhWu3+GLG30rh57Oy2PYp3qK7R6VPqSrGo3nGeuKp3/jGHS7ZWeRfvbeT1rL/ALQ3W+5TuPTbXFfFK1lvtILRI4beCFHsRXTCV9h8sUb+vftPaN4RvUt7i/jUOCzc52BSevp0NcDJ/wAFT/AM+pPZfariSXJC+XCSJMdxXzr8Y/hjrnifxNqHlR3H2VYvKfaOobLcfixrxu+/ZO8QaVetcxSeQu3arvgbQ3LHBPfAAr1sLGC+M8TG1J39xH6Iad/wVO+FMU0cd1rE1r6u9u4C/Xj+dekeBP24Phh41g/4lvinT5dzYKvIFOT04PNfkTd/s1+LdblWH7XbRwxgiKPcnyrg9STzn+ta3gr9irxj57Na3tnGu8FMyrwfchh716XNh31seTL61L7J+0Wi/ETQfFMrw2d/bzTMdoQNya0tSszKq+WflI4xX5e/Dfw78SvhjqVvNdWOoWf2Nc+dAfPhlwR6ZOPfNfbH7P37WcHxEhl0nV2jg1G3RQsjDb5mexHanKUoRutUXFStyyLH7Wfwlh+LfwyvLNoDJdRnzYiT0YDpn0Pf2r8qf2jfh3q3grWbqG5t5oWt0KyBeVCgfyx0NftFriJLY+YPnVgDgHOa+Mf28Pg3DqkF1qkcbN9nhKuw+6ysTwfzNctTEcsrnXToqpTcZH5VTanM89uZBsk2/KwH3vc1+5//AARo8XTeIv2MfDtvqH2rZDLNbWAcEptUswKt6bgeM8V+IvxC8NS+HvEEtlcRuuxBLCzDHy5xX7Of8EFvH1n4u/Y0XQZLjfqXh7WJHhiA6xsAd35tiu3BzftF5nzGYU3FH3V4I8SfbzJLI27zpNgZT8ueg/kfyrqivyqOu01wHga3XQNR+wyN+7diQx6g5z/U16Ar7lDZ69/WvaPGkOHMbUnTrwOtCnt/epyHnH93igSY3r05p2W9Kaxw5oM24UDHHlffFEZ4py7cDk9KYxXd940BZCuaRfkb60eYQOaUJk5oFcaBuc/WlYH6fSkztkal3bzip6j5g3YSkVQ3WnAhDjNGFU0nuFr7h5arzihh93/OKGcCl2/OMcKetIS3FJwKadynp+tOdcHHUdaImypagb3Gv939D7UKMA5on/i+tH/LT8KAjvYDwuFo27hzTj0oHSgfKjPph/1tPzgUVtykCKVUdTSjpTf++qUg7eP1pdAFJx/SgOoHekxzS7cITSAMqPXHapB0FRPwnVv8KWN87f1oKiPXnP1o280o/rRQGzGlu23v1zQF+ZqFB2807pQGg5/ldaE+831pxGajPyyUFEnSmt/rVodtqj1zSsO+MkUAKzbRTIx/k0jPu/OpCd1BO+xDcQLcIwP8OTX5mf8ABTLwXdaZ/wAFFvgLqimZXaa/WJlTdErLBujB9iVAIr9OVb/Z+7zXzX/wUf8ABen2Xwy8M/EW6tfOb4W+IbbXCU/1ot2JhmVfbbKWI6fLUzV4lxsmfg7/AMFefAFx4d/bx8TxTzeZJeR2t5cNGu1AZYUdgB7EkfhTf2FfhZJrmrNNGdx3gAgdsHP51q/8FlvHN98UP2y9Y8W282NE8TW9vLpxAC5h8tdoGPQEZ9817d/wTQ0izuvhLdXflq0qSLGzqMEYH/16+Tzy/snyn2vDNvb6ntEusw/CPwDJqcyrusYj5SY+8+OPwr510fwxq37VXieTWNWuryzsYSV2MCVl5+7z24/WvqHx94Rh8S2yfaFElja/MU/vkZrkrvWYPCfh9pGhitIOfLUdeO+K+PjU5D7yrhXXqXlsVdM8O6L8L9LRbe3t1Vl2mVkC7cds1zPjHUPDsui3WpT6hYbIVJdJnUsD7V89ftE/EXWfiN4rGkNrMljbrulc52i3iGCWbHfoAPevL9Q+LPhXwjcw6foei3Hi+dv9HnvLr5QZ2+UAbie/P412YXB1az5u5z43EYbCKzsdx47+NWgW07CzaW4VmJLKRtH41l+DvjXp895H5aRszH5kfGV+oryK7/afvv7NuVm8PwuoOI9gVTGM/TngVBDrFn4lW3vVtJdPkuh5kLHjcPYj3Br1K2UzhD3jx8PnGHrT5YH3d8DviVY3OtIzwwxyeX8pyK+mPBHjC4uxCVVfLxwV/lX5i/C7xFf6RfRmR5m2nKOrZyK/Rz9li+fxXoWnyN/zxy4Pc+tfMV+enPlTPrKKh7PmR714caTUrE5+Tdx9ap+JoJrWDa7oix5Ib2967DwLobMq71BUNg1z37VqDwx8PLqS0XZPs2YA5zX0+Do3o+0PnK1b99yHzJ8cPjLH4ZlnhV1lfBBKNgmvkP4z/tdXaatFDZxtfFgT5UMu4J9fSsX9pjxvrWpeLbyyhkmhC/61nOCfUZ7V43DaX/8AwjOpappdpvs9NKC6unO2MFmCjPckk+lb06Lm+UjE1adJc8j3fwN8UvFUpju2sYpIZPkCtcEEHrgDbyfavb/hP8fo4r4WeuWNxodwuBtu18tZs/3Setfn7fePvGmjeZJDdJEumztLEYZflVwcEgdxjP1r7M/Zy+KfxW8OfCaXxX8QfAB8aeEbizTUZbuHyjPDas0kYby+O8MvAOeOlelRyWrKLlA8mPEWG5uRo+2/hX4+E11bxmVZoHBOd3OK9J8V/DCy+ImjLqWmxQ2OpWOTvRNrSjryRX59eANQtvDniWHxZ4L8R/2p4C1hkdbIMwuNFZyMIynnAJK8HgCvtL4J+PL20VUkvHljmAeJwcgjvWNOc6M3CR6WIwtOrBVKR6b8EPiJda3pNxpWpR7bjT2IRyfvgZBzntVf42eHY/FfgXVIJFwvkSPnHBOMj+ldNZSafd3a3zMi3DjkbOTnqC1VfGEn9o6VN1MPltv9MAcCuSpJ81u5y048vQ/FP9qgyaf4vs5JPm/cNCP7w2n/AOvX6Xf8G83izyfgzrenx2rTXCX5uY5R/EuEBU/TrX5f/teauL7433lqpbbHcSooB9GNfq//AMG73hVrb4AaxfQ7lju7lxj+7Iu3IH1Ar2cJdTij5fNJxSlc/QLw1of/AAkGof2lJ5ifYyyqn99jg/pj9a7eHt9KzNKeOHS4vJUDeCMejE9a0k/dqor3T5xoey7zx9KQvvFIrcn6Z6UKv8qCBU4U/Wk3/wCc0sZwKcNxP3f1oKiNDc//AF6UttakbaCf8aXiT8KAlYXPze1KTgU37gppUtzQKweZlvug0u4ntt96Rvk207bluelT5iBOn3t1OBzTT8ox09qau4jjjHNSymiQ9KFj3s30pGbHHrSjigNgAwvv6UZ44pV5kpg6fN3oDfUD93n5qFOT93FIh3nA4p/kt/eoHLe6AngflRSFd5A96Vs4460DM7O6lEW4feYU0LgcY/OnBwF/+vW5mP8Azoxn/wCvTNzU6NufvfN6VAAQC30pScCkbcW4pvzFtv6UAOK55+ahUK+lHb/69OPNADd+04p3ejg0DBNBUhu/8fpRuzmnRgqePu0E7Wbj9KCSSmkb2VqdQDQVzMa67h+NAX52NCtlj+lKDmgfQUHB5pu36040Kfl96PMylfoxpYKw/vfz9qy/EngrS/iPo2p+HdetlvNH1yB7O7gbo8Tja4P4GtC6mW1t5ZnI8uFC7E9gBnrXwp4n/wCCoevX/jTUtP0S60e1msriRLeO4tyyyBSRy2Rk454Nedj8yoYT+P1PayrI8VmEpRwq+Hc/K/8A4Kn/AAw/4Ud4w1L4dXWnPaR+CdbvJNDll+dzpk+xoQGPzFVO4D0xjtXpf/BJi1kk+DOrblkKNdqwHoCtY/8AwV4+JHij9pv4oWutalo+jo+n2Cxy3enxOrXWSQQ2WPTqPrXrH/BMjwp/Y/wBZo1j/wBIu9jkDn5UGP5181jsZSrUuamz6rKctr4TFctbTQ7zxdZzKrLi4WHJOQCzfpzXh/x3vbu7EMGl2mtaheW+XX92ViVvUk4PFfZmm+E7dizSKz9cMRnNY/iL4JW9+fO+eNiOQuPm+tfKW5p3Pv6eIio8h+S3jf8AZ18eeL9S1CXUlkjt7h97qshYzt2DN1I9s11dz8D7qH9mTUPDuq6K2m61ZzLNo95p4RY25VmMxHz544OM5r7c+IHwg1qwE32MW7QxtuKNbbmYZ6Ag4H415v4gk1KeWa0m8M3cojAVpEjba/fkAdq9ijmEqWkTxsXlMMQ7yPz88Ofs7+LvEAmtUvtP22yBgJJsLz0/H2r1Xwz4cvLH4aaZ4Rk0TTdUmszJ5twy5YyOxb5TnoCa9h/4Qu8t7pvsvg6aHzG+bduXjscmup8HfBW8uVW4ulNuXP8Ax726KGP/AALk5+ld7zapUVmcdHhujRlzHjfwV+CeqeHNZla+aK4s2jIMAbeVbt16Cv0C/Yy8NSad4XsP3LRq8RyD2rhfhl+z3tDTXVq0KyYG0Z3AepNfTHwj8HxeH7eOOHiIEBRjrjFeHiGp1Fbc9yneFJpbHq/gDTWNg2FG5WyTivO/2rdMuNT8GXixozOrA5Xkn5ga9r8IWkcVh8qjaxycVi/EvwRFf2bKylklHPtX0UOanBSWx8z7TmrNs/Hr9oj4MjxH4omlkf7PwQ8UucSnsTgVxNhoesReB9S8K3FjZzaXqEYSUJDy+CCGyBnPFfop8Y/2RovE1zcXlnG/nDJMY+YP+dfPniP4Ct4buWWVr7SpNx/eEbgw9wRSlKfNzUz0o4WnXXLM+K7T9ifMWJ7zUt2fkjH3WHXpjH9a+xP2Pfhx8TvCXwqvvBWk+JLqHw/qg5e5P2mdl5AiAcMqRjcx+UDljVrTvBGtWUkZguLLUo4zkNJbjOPrmvTvhrqXifw+8axxwxsp/wCWMJOP1rtw+cVqfu1Ph62OGtw3hb86SbWx5bZ/8EwL34Z3NxqXhnVtS0vVJGOV80NFMM870wVIP0r1f4PaH408FRfYtY0+1nbcNjW48se+FXCj8BXuvh201TWIIAZGaR0y+YzXceHfh6DGGuE3c5LY5/KsK2Lg5WRpCl7KJl+FLLULjTIvMheBQudrsCf0Na2uxSP4duol3MywsQB6gZrr7XwvGLH5W8tu3HUVQvtHaOKddgYMjZz9K5pavmOWVZSlofz2/GfV5NW+PesXMm7bHcSgA9Sd/NfuJ/wQ709fA/7Dmhy+TKt7dX817cBovKxEzFVw7AZBXB5OOa/IPx3+z1r3jP47+ILbQ9FudQum1GYRqqkBgWPzE9Biv08/ZY8Aat8E/g3pNrrmvaxfSaXpo863WcxRAKuRFtTjHQc5Net9aVLlkfP08nq4us4X6n6VeF7uLVYWm3QNHu+VInDKv128ZrcJr4+/4J+ftSal8WfHOq6TdafBZWMSK0MaE7l5xkkn+WK+vRyOnGPWvSy3HRxdP2i6Ox5ed5NWyzE/V629r/JkgGe9HQ/pTYxuHpUhNehseLyroN2HP45oI5/iNOzQTigLDSFA+7+lBX249qFOXx0HrUhVf8mgFEiMivS/e6cCk7/MBtpW2rJj1HWgNwfhgcUoOaAwPFBI49qm4dQ2/P6dqQLhv4j9acG3UqfepBzCqMZ3D6CmP9MUsjZPB/8Ar0jswK5xSFe4qrtj96AGHG1fxoY5OGA/OlRWVuvHpQWI3X7uPcU3cM8AnnHFSclv9mm45G1cc+lADQrHqppwGCM9+KHkZf68dKEkzy3HvQBnDdjn9KX/ADzRjPPFGf8AZX8q0MxxDEfw01Rtk/SlVs/3fwFKg796ACI8H60FPmzTgMUjHC0AKelNJ+X/AGvahZPWnUANXoNvSlJ5pM4dVx1pzx4NADwNopSNwoooAF+7RRRQAd6bGMKtDtigPkDjnNADutIF38+lARk53UjyeVG2ePSqjuHQy/HMu3wNrw6MtjIQf+AmvxT0PwuusfEaLdJ8zX8nmherfMwOPfrX7XeKbb+1/CmqxMSvmWsi8cZ+Wvx78H6HLa/Fa4jMhU2+os+M43Aue/41+d8bXVWjfzP2TwulH2WJvvZHJ/tT/DO9sLK6a1WVLGSAb1ZNx45BJ9K9M/YQ0WHQPgStvHyy3JkYerFRzXrHxN0OHxF4ft7SZYYbVoy8rsPvKOT9enfFeI/sQeL7HX08babp80jQ6fqf7vd6HcAR+VeDh6kUnTPXzChzNYhL1PpTw4rMse4fKx6V0cWmrcp82B3xXNaQ/myRQ7ivy8tXV6Vb5McSsWCg/NnlqcdGcU9dWYmv+Dre8gzj5WPzYrktc+H0CRt5ahWPXA5xXq8uneTFvf7p/hNCadbSoHaNMt7V6NCMZ6SI9pKOsT53vfhJLq91tjhOB0fbxXReGvgla6MnmSLvkU5x2FetXa2ttu2j94Ogx0rlfGHjO10iRY9v3lz/APrrWtSUY7m8K06nu2M2x8Oq0rKnyr0Ndp4VsfKvo1XbsXHNcX4Z8XQ6vuaFW+9tzXoXhy1+VGHzdMjNedS+NaFVpNQPTvDsAfTl7KTjirOr2CX8Hl/3uOapeH9RitbBRluvTPStK8kzZLJ0HXdX1nL7qS2Pk6nMqjcjz3XNIXT7mRGU7ux9a4vxP8LbPxnH5MihgTliRwK7j4u+MoNJ0XzJFb5QQzd1HavMfBvxRjd5JG7njJzXLVlGlo2erg6daa50ZFz+zDa6bM3kyExqc4C/oK6Pwj8GYdPOf7xGCR0xXoGi+Iob+GNtvEo3ZPrWxbospDY4/ugVKpp6lzxNSK5WYvhTSLP7bLBHGyvbgBif4s+ldNFp6qNwXCj1qzpOnK8gZU2sep9a07qx32uG/djPpXdRw8d2jxq1duWpmfZl8lXUdOwrA1l2fzNy4GGAA/rXSxR/ZUZdxOe+a5TxvfLYWV1Luz5cTkjHHSirCPYVOSufIvwW8FQ6T4o1nUIbcS3V9cuFwMsrA9vwJr6Mj8HppfwL1y+mZXkFrJM2R0wM4P5V81/EX4t6p+zJ4x8GtHYRXmn65PK8zE/MGVQMD8HJ/CvrbU7qx8a/s861fWO5Y7vSZpSuPu5jOciuejUhKcv5kj3qNCdL2U39qS1+Z5J/wSonfVfjRrEh/dqkC9uvzGv0Md3kO0bfm5zXwh/wSWsprjxDrt8sMXlsVQEjBG3r/OvuwDyhuZSM55Brv4XjJYZyf2m/zPn/ABMqRqZtyw2SS/BE0Z2fKfTrTnGWX602NgSvfjmnt1/l7V9Kfn8hucSH3pZOg+tL5exR3J70Hn+GgjUQdvpR0pWICj24pJFxtagrQAf9rtQTlOtDJgt2/pR39qBS0Go2D0pwTdTqbtY/xY/pUyJ9R23ZR09u1CplfU05jgLu9akaVxoC5560i/ODn+HkUjHBHXk05Ov4UDiNKs5BboKkZgOFbHejf+821G8is/070FDjJknmnZJT/apEj4+bBz+lIDszn8PagWo0licfrTnT9yPr0oc7nHahzldp4OeDQMooT9PrR1U/NTQQTzu/pTtintW2hmEQ4zTqKKkApoLZ+7x65p1IHzxVRAUrntRRRSYB3oY7jRR1NIADZm+tPdtopETZx196cRkUAICCOpP4UZpScnpijZuVsVUkA0Pzypp4AOf5U2N88becd6Uwlu5/OpAdsx1OfY1CRkc4bn8qmePeuMn/ABqMDY3Y1UdwGzRrLE0bAMJAUyegzxX5YfEj4cXHw1/akMFxF5cdxqQgcEfKCG4I+v8AWv1NWLzW+Zm+Uk4H6V8+/tvfs6QeLdCXxRpFn5mr6fMtzPjlnCkYOPbvXy/FOVvF4dVI/FDU+54HzyOAxkqVT4aqtfsz5H/aV8bR2aanYxqyMkJgG04xx0/HNeM/8E9/Ca6EviC+H3r28MEiYwVxypP6816B8fdKuNdVdSjhkkEkZ88IOjjg59+KpfATSbf4aQbtQEmntqjK0YkBAkPbPoeTX5tG8a6Z+x1qcJYGSju9j2/T3xfLtJ64Ndlo0irIWxwOhzXCWUrQ6owbG1h8vvXQ22qrEPlboM/SvQejPleXmVjsbzUoGs9rMPTPpWJqOvx2K4Vsqg6461l6j4nVLZlDKWxngciuR8S+LTb2zESbSR09a19rZaG1HC9y3448bC2snkWRt+eCrYzXgnxH+Kk15q0NlbySNdXDhFw2d2SOKsfE74gtHblo5iF3EBQeprP+GXwi1DxFLH4guIWVoT5tvn271m6kpaHsU406Kuz6M8C+D18LeF4VkKPcFFZ9vY45rstF8aWOn6FJvlX7UThfYV8o/EP9rtvh1bbL5rtWU7CqxfO2PSuW+HX7dXhv4j+Il0201Ca31DcSLW6haJ2A/ukjDfQc0vrMofCjCpl/NrJ7n3L4c8XwvNzNuCnOTxmvX9Mjj1LwcpVw8kxwB6D618SeD/idJq7KsEys+7JXo2PpXQeM/wBvPRfgvcR6VdXmqX2qAAfYNOt5LiSIn+8QCq9e5FfR5fjEo2kr+Z87mOWOUvcdme2fHj4c3eqfD7WlRF837M7ICeSQMjFfCPgT4ztZ6g8LySpJCdjxuepFfTfhH9q+T4p+Hbi4jjvbcyRsq290n709eoFfPnxh/Zp1KC3OsaDay/ao3LTQr1YHqcVy5pSdSCqU+h6mVSjh/cr9T3z4WfE9NSsrX/SPmbnYT0r2bwz4gjuI1LSBmY4ODXwr8GvG5t5bZZpWiuFO2QMCNpHBGK+oPh54sjmgG2b3Ge5rmy/E3lyzHmmDjbmgfQHhlkklC+YvHv1ravTGtuy43N9K4jwtr0MUKtuy+MsMd627vW1mj3BigxzX2nNBUk1ufAVqcvaFO+vVEzHOMHnFcN8Rbv8AtAxabFnztQkCL7gYJz+FdDdagpkkwec8/SuflRbn4g2ssmfLsIt/TjLA/wD1q4L86szrpJx1R8y/8FDr7TdG8PeHdHKhtTt9WN6u1dxt4ChXGe2Tjj2r1T4AeKovEnwfvNPhkbzptLliQA8YKEcj9K5747/s36r8dNZ1a8W3EN9ay5s2LYSVMn+nT611P7Gvwa1Dwxr1laX1uY0mkEbIWyQhPzD6Yz0rw43eMtHaWh9dWrUY5enJ6w1PeP2BvgfdfCX4e3FxfRrHNfPlQq/MQOp/UflXv8PzKT1696ihjjs4ljt1WONcKqgcKO9TRruhUfd4ya+8wmFjhqEaUT8dzXMZ43ETxNTd7DchAG6BqlPz/KeDiogCIwsnY8VMuS+SO1dR5uuwfcTrnFCPvpxNNIOBt4oCIONjZ5+lDpk80Y2j14zQHz1DUA0DHIPf2o6t746U5n3J05puMMGoFfuONNMwBpT0pMegWpkJgo8wbs/hTt/mR01gSn+FKrBvwqQjoKxLnIHaiIY/rTs5HFG1h/nrQaAwUHdimqm4t8u0UpT59xP4ZpVb1oAAoU8c8VHI/mr0xinQth2P6e1KDuXpjHP1oAYj8jhvx706U7h70b/9mnDlc+/NAGd5Y9WpcbBxup1Ga25jMKM80ZoxzRygGajTqtSYpoLH0o2Ad1oABHJwaaWw4WnIwI9aLXAFXjrihhjBzmhWyAq9z19KHQK+M4/rRygPz8xFLmhMmRfT1o5R2+lHKA1JN1ODN8y/3qRPlXa1KUVV/wBrtVMAXifHtUlRl22c/e/nUingfSp5QA9KhRN/T5amoIzRZrYCvKGhfjGO5qvqFt/aFtJC/McyFDgfeB4I/EZq+VzVZodjZVju7e/NEo3Wuo4y5XdHwJ+0l4AvPhv8TtSs7OMHT7qUTLG653q3JI+nI/CuL8Yvb3D232yNI2uCVsnfgzFOWCj2yPzr7W/a4+Hdn4k+Hl1qzxgXmjr5iNjkjPNfE3j7xDpnjaXwqsNrIuqQ393FFLIwZRawIgYx+hdpUz/uivy/O8olRrykno9fQ/YeH8+eIoU6TTctjft5y1nbyt94xKSfcdaZcaubaPcrqQxo00ef4eG7/WRsyHHpk4rn9Xu3tJvlVc4xjHSvLq2PXoWcm+ly1f8AifzA0jMFfoQK4Px/4/jtFaMsoXbkk9aq+MfEclu22FGk+b5sdq43UtKkvVkvriRvKj+Yp/Q1jGR7MKaUbmp8J/hy3xV8UfaNUWWHTrPLbBx5hPQ19PaZpFrp2iR2ltGVhCBFHoBXifw/8U/2JZx/u1hMirwDyTXrmh+MGv7GN9u1MYOO9dVOSR5WLqSbt0OH+JPwV0/4g2nl3tvGu1s7iK8o8SfsLeHZIlmgV7e9hcSwzRnBiIOQfzr6E8RzSywK67mBOcKen1rn9V0y9ewaQTYZv4S3NTLyNaVeckl2PKPBGk6r4R8QrCskd7JkAs69e3OD7V754K+AGg36m7aNWu7smeV35ZWPJ5rzqPwTqD6lDI0ZcyEfN2UZr2/wZ4auLLSIpPOTc2Aeev0r3Mni+bklsceaydlOD1Lnhr4G6R4bt3kjZhIx3Eeuav6lpcemXEYhX92RzuGee9adnbTPboPvL3NN8VIyaTu5yCDn0FfSRowtZI+XqYirKp+8Z8yfHn4BroPiSbV9IjcR3DGXaBwG5z+Gaf8AB/xnIimK8Xy5FO3n0r1fXtX+22F1bybfljYq3rivOtJ8NLrYa7hZQ27B/CvnsThYKpzxPocNjHKk4yPaPAHi55ZlVtsgkGMj+HHQ12kusMZfvKflryfwLazWksGMsuMGvQLTLRtu6+ldMakvhPGxVKKldFuxf7TfNubAkrOsNcgtta8QzyOo8mLaobuqqc/lWqsP2eAzN8u0ZX8ua+ffDvxUsx+0H4gs764VbWaLyI1LcAENuIHrzWsq3s43ZGGo+2lY9x+Fnis+LdFl1CEf6DtjeN0+dZVbdzn24z9RXo37PXhK+ufGTahdPvhtt3l7Y/lBPAGfoa+U/wDgn/4uvvDOmSaUbjz9Dub/AFDS0nJyVCmB0I7AfKR/wIetfe3wmhmsPB9qvlhFnYyAMORnNell+Hp1PZ1PK/zPns2x06SqUfOx0zRbLjYuTxlP61YEW1erdKhIMs3pxirCDCKvHpX0Oh8j6ke7fOqj+HmpiCxO7pnrSBGHZaVQQedv4UGfqHQ/7NOJxH9DUcr7WWpChBBzQVEaXyygY9KJHIpw24poXK5y3WgdmCqEGd3PfNCvlv60Dg9+adjK0C5RpCoAd3zE04/ff6U3zFYcdutODZ5wtTIkMfL746UKgKt/exzSSNtPbb7UuNx9akfUcoAbr2p2aTAz7VGHZy393tQWKyNITTGDKvy/w9aeox/Fik6btvLUE8wu/pjHIpoO3gc7v0p0Sbht4z1ocED60FBTi22DHem00BiegxQBVNNcEinDgUV0GY3GBtHXqacOlGPzopcqADzRkL16Um7k+1KeRS5QE2hh8o+9+tKMJmj5gPlpuGGc9aLLqBIi8Ujp3A70iIeDxUlGgCEncf7tOjGC3vSEbqA/lD5vx96oBqMCPm5alxuf2pWh+YY6U7bheKADfsX5utOB4phxI2PSnKMCgBaKDQDmgBP4/bFM3fJnHPen96iB2nGf0pq99AK+pWFvrGnT2t3Cs1vcIY5Eb+JSMEV8U/Gr/gmz4wPxg0zVvh/daJHo9vZTwpZzO0DozshLEhTnIUZPU4r7gk4H4cfWqM6rHrMOW2q0TLg9+RXBjcvo4qHJUR6GX5pWwVVVcPZNd9T4N1H9nrxL+z9of2PxLfWeoX187XTG2YmO3ySAgYgE9M5x3rgfEUmbiNu5Xsa+5f2tvBa+IvhJcXkMLNdadKJSw6hAMH+dfDHiiMMm7q8Z5btivguIMt+rStDax+k8O5tPGxbqP3rnP3mmLdZyoyx/HrWH480KOy8NTIo+98xx+Fb0F2q3reXIrd9uelZfjm+WbRpIm3fMpzxXy0bpn2/SyPAfiV8fj8PLqO5ZLqZIflYIOorN8Nf8FUI9bsJrPRbC4JhbYzOwBjPTGK9Q8LfCWw8ZaVOJ7eOdmYH51zgVzvjL9gyz0XWF8U+EtLsFkkTN/ZmMGOcj+LbjGSPpXq4fladznUPePP8AXP26/EV+kbvrUllDJwVMnQ/hWcPjBqniiM3Fr4m1CSVyWyly2D+Ga7n4TfsufC3xdr8lp4m01LORfnTzWbk9xXbf8O4vh7qGsTDR76bTYCTte2nYYPqPxr06WHU1sexSw8Wrxkjlfh/8XtYm8Pz2t5qmq3DRj5Sk53IT0PXt/Wuu8LfFm+8OXMPl6zfGWRSg824O1vfk1R0//gnjJoviQMPHWqLagjKiRVZh3/hz6V6J4A/YA8A6NembUbjVtakmGQby9dhHnrxnAr2sJGSXKo6ixGEptc0paGen7WHibwcjY1KSeGNgzlZd2Aa177/gqlo/hLw/N/wkayQxYQmUqG6nHT612+tfsifCaLw1LYx201vfSLjZDcSeZIewHP8AnNcT4f8A+Cbvh7xJraa74y0tbqC3hEOn6e0haLGc7nXox6da9aWHrwjzdz4/HSwa9xLXudM/x10/4heGIdasN0cN7GHQYwCrDiup/Z/sG1Dw67TKrFpSw5riviB8IovA/hsWun2yw2sbALFGeI1z0x2xXafATNl4c2Nu3K34Cvm8RzKpaRyRio0XynrGh6aLcH7o24wBW3ZFTKWHTH61zmlSsg3bj82Bn1rbhuVj2iPknrXTFK559W99SLx5r66F4G1S+mYhLWBmI9a+Hfhn4Xf466b8StStbqSDWNMnlubLcm5WAiBADDlelfS37cHjseB/gFfNu2teSRwnaMkqWG79K8r/AOCNc9r4p034tvt86RZQkIbnhkKkemCK6sNGNSpyS2PGxladGHPB2dz1z/gkhqvhr4r/AA3vHn0f7F4i0m4RpVdt0MqOpAlVem4lTnjPSvvzTv3cCqVA8vjg8D2Ffl7/AMEx9fX4car4ot7qJobzwzrjR3iKufMspcrgeu2RE47An3r9PreJZFjuLdiVkUN97cGB6Hn8K97BwioWS2PlMwrSnV55u7e5cbg8/e9akB3CoYpA3X7uefrU0f8AKus4xVTP3hTgoWlzR2oDQa0atTjluvSgGigVhpKj+7RnH3RkfXFIVO77vH86UJvXIJ444oGA3Hpx+NOwy/nSKNp6nn1pWRj3oAHRjjFNACjafvdvanxBgPm3fWkZOp/iqeoWuEP7tDuxSAFTinj5x0/OhhxzTYnEjI3svoOTmnKmE3HP4UMMHinKMp7VA0NXDDd/DTQfK5/vUK2N393rigjd/u9qCRynb97qe9K/JGPu0hIZfej86BsPlMf/ANemhmJ+X6U5MIgU/nTlxj5aBlDdyKUnijpR/kV0GYN8vf8AGjNNEhY8r8vpTh93PrQA1uD/AL3WnE0UxTl6AHfNGM9fQYpSd3f8qV+i0ipk/wBfWk1cB0ZwuM0obJPtTFPz044/2uaLALESx/GpCgamBtidvxpyPupgM3liGH3aekm6m42jFNVMNQBIQFPpmnZprjpQCAvPYUAONA4FJnK0oOaAGtnctDoGpS200tAELKzeu0dvWs/xCWhhhuFUbreUNj1BBH9a1XGVP9KiubdZoWVhlWHSgCjrWmwa5oV5YS7ZI7yJo2GeoYYr88f2hvh7d/DzxhcadIpVV+Yf3SK/RSCHyNP8tWBEZxj+Ijt+lfMv7cngL/hIr23vo8f6PEYpwOvc/wAq8PPsGq+Hut0fQ8N5g8Nik38LPiu6cWV60irtaTg4bpWfq0k16GG5irDHI6Voazpnl3MkeWjYEnntRp06pahWXzMMFODyRX5ZOLjJo/aaNTnjc1vhTpS2byrj7xHXiu4t7j+zJpFUgxSEggelYPhPQl0y6kDOsokG5cnbj2zW/caN8vmZbmrpyaZjKSvZnnnxL+BWi+JAt5FJJZXRcsJITtIz7V5rIPF3w81BYrW8TULeNvvOApVevPPWvaPFUNxDF+5k+UHJBHSvOfFmsXmpxyQx2sLMoxvYH5v1rqoYqcZaHoYfEzpx5VqiO38U+L/EFu0oibdCQcpt5x6+1eh/DfTdX8SXcdtdXywqyZbn5g3X1z+deN6CuuKZFa5aHzOPLiX5cfjXqvwTuri01tDJsZivJJ5NfQYXHT5k7I5sZjJODstD6A+HHwi0/RCt9cTSahds4/eSfNnHp6Y6fhXcXlvHdQquzaFPA9K53wVrHmWsPmMq88KK7S3ihkg3nrnp619VRqe2heT1PzvGVJqrdnmHxF8MQ3dtdB1UvKCcHqwrkvA+hyaRb+TtZMH5snjFes+J7Hz45mZVZFbHviuUvrG3tp8eY3OCFFeRjqK5uY9DC1+em0SaKzzDaW4U5Wt6wi8yf73yqOcVy+lXLCb5fug10MN81vaOq7d0nA9q56fcWI0dj5Y/4Kr+M7rSfhXaLG2RPOWjTOMhODn17Vi/8EGPFWLn4jWdxIkdxqiRyRxFeZPlYkA9q5//AILJavNZ6X4NsYjuXbPLJn0Xb/PNeKf8E4/jXeeAfjdoOmwt9nh8Ty+S0+OYeWUN9B3+ldeBklUUjxcyipx5D77/AGNfAlt4r/bC+LvhtZLiG21KxGoRrDtyHjlb7rEH1FfcnwO8XTal8NtGXUla3vFtliBZciYp8pOegPB4r5N/Yk0a38N/tn+L51nhjVtAlBuWPyH94DgfWvr74NWrv8MtF89d5kthIwxjDMS3H519Bh9r+Z8jil77j5HSGVkfbGA27mryI2xfpz7VFb26wL8vXpg1MH2LjHT3roOPZDgu2lz8uPWm7/lz+lKTtoEtxFG1cU4HcetIG3LTTx938cUFisdg67sHilzu56LjoKFXzFx7UBssR6UAIo3ODz+NSOfkNMhG0D2604cMR26/WgAG4H73yn1oCfvd278KU4znPSmq3LNQGw5nz8y/Smp+8/woY7ufmojTZ6c+lTJgDoQ3y/ypz/LFSIxZtrdu/rSuu7B9DUgNA+c5wOOKPujBFK5+bHr3pJEDbctjigTGmNV/ix+NO3YFNUKQRyee9NziTHbNAS2Hsxxtx170ix7Rw22lXl/xpSMMaAjsU8fLu/TFNcBnzSrJgfKPmal2tn7o+tdDIuORsihuZAO1Cja3vjpTdwEhoJjuEa4PzH6cU2MqwU+lSECQj0ppQHBUUFCE5br+FLtxx6/pQigAt+hpwfGKABsx7fXNSPx2zTc7vvdqd/rB6UEdSNUEnPPHaiPG9scDtTni2IaETj+tTcfMOj+br2pw5FNUbF5pQaLhvsBO2kBVv7pP0odiBTVG0bh/KncBxIUelG3B/wA802QMQD0z7VJjilcGRzDIG3inKcKM0L0246frSlQ1O5QhYHvRJ93mmyQqOfu01WbO1ccdfamBWv8AdHZySJnd5ZJA4OMfzrw747iH/hDPIkeSaSZX3k/eZjnnP0r2TxGF8lY97LJJJgtnp3H5V4/8X3todRbTY4dzrEDgt93rliffP6Vhiv4b+f5HRhv4i9T4e8d2S39rcTRn99DxIMc8cZriLG5MaMAwYIf+Bc16F4jP2C9nbbubcVYeorzvxP8A6LqJlh2lW5dMYwa/KK1HmXN1P2/L6zjFJ9jtvCWqSS3I+TCdQc9K9C03V4dRsVUrtKjBGeteGeFPGsdvcYkkYKo2kV2uneMI0ZSCevXHWvPknB2O+VG+x2c+lw3Uvls25v8Aa6Vh6z4A0+9kb5vLfdj5F4q1F4ojkKMrKd3BAHU0k8hurncku1evPGK66MVIzjGUdDHtvg5b3d0zfaHXaR0rp/C3wut7CbasshZejHtWd/bn2CdVdt27jKt1rqvD/iSOYKB95R0zXr4fRpHLiJSkro63wx4e/s6EHzmbYc59B3r0nTz9otI5PlbC5AI6j3rz/wAOa9EVG7oeCMdu9dQfFUEIWNHVVKhcDtX02FqRjG7Pl8ZRcmTeIBG+nys3yMfvV5tq995M/HVeg9a3/GPjOGNzbxuzOf4RXG3+o/a7hlwGbsfSscVW5wwdNwWpsaJeCeYFQN3U8dK3bQedOo/u+lc7or+XGkcagy9CRXX6Ja/Z4M4VnY/lXJqaVY3d2fCP/Bae3kk8QeBLdflj8meRifqnH05r5S8Fa9BompaPcRxlbrSLpSkqnqrMCePbJ719b/8ABaa1Mep+EZZJAwW3n2r3X5o8mviH4ca6moazqFvvXy7pQg3cDgcYP1rpwq0seXjFoftl8Ffh2njf4tLounsyQzeFbWbVtREg3IDKGGMdSzLgZ7bq+1LGFLaFYI1VUjUIoAwAAPTtXxf/AMEfPDFv/wAKEsNeEssl5qyCG6knJaQ7FUhDnnC54+tfasA/dD+63avpKKtE+JxUr1GSKMDjijaPQUpOBQDkVsYX0EC4PHpSKMDj1pc4NKcKB/tCgSdhMZpCm2Lr3pyjP+FNIJG2gNWSLwmfao/4x+ePWnB2xt2+31o8o/Nx97igoQ/ex/Cf5UoXa/XcvY+lN8tgV4pdrLuPb0oCIu3JztoB2DnNORsimyIXPHegJajVGB/SljznpT/L2j5uKY48s9aiW5MR7cn3XnFN81s/d/WlhIJOeDjim+cVfHFIbdhWchN2PwpZCdgpGkz8v8VBXK7d2KBidR3pCPm/hoO5D68YoYDetACxnMn40rn971/CgcNRw75HXpQBTEfln0oST5OvfipBHubP4U1kwQP7pzXQY7sR/ugdzQT8lDDcclT8tPBoJGo2fQUBWdFx8tPT71KvIX0oK5iFhtO37wPWjoBjrT32sTmkEePegOZgfnWhtwOFbFOiXEbfpRuCnB/Ki5I1g4By34U5BkL7daFXzGDdqCCrcUXAf1FIPlFOpjHL/wC71oAUjeP5UKPl/GgNupWG4ccetACj3/Cmh80FwtCpg5zQA4cUm7nFG7JNAPNBUbiSkBOfwpiREKc/LnrStzJTLucRBtvXpQVdHI+NNcisNSmkkk/c2sJZV/vv/k4rxL4k+IYfD+mXOraxI3+k27xxvnHzj7n4cn8q77xn/wAVL41mhEjTWtn+7IHG6TGSP1zXzH/wUY+IFr4di8K6Db3axh5y9yq/NlDgde2P61x4moowvI78HT56qijy3xLFKbyRguVZicH3rz3xjbFJZJPmHAxXp2olrg8/d6LjuK5XxXoiy2zM27GDxX5TWrclVn7Vg6alSieS3k48ppIWO/PzAUzTviU9nmGebbzwST+FVvFWnXOkXBaFWZWJ6iuXm1KOeSRb1RC3QNjGaxlKMkeirrVnqWi/FNYN0bXC7W+6c5resPissg+a4Xd93GeMV883FuyNutbkttPHPSqNxreo21yyld692HpVUpWZUpp6H01qvxFS+uFjhkj+XB3VqeC/iPcR6lGsjR+XyM9q+XdM8Z6jNOxaF42UDBB6ivQPD2raiyRnj7udu4cV61GV5HFNWXKfVlr8TLWwtF3Tr5nXiqOp/HW3itvLtJPtFw5+6BnafevBYZNR1iLZNMwU8EKMcfWug8MWtrog+9ls4wWyTXoxm7nlVKaT1PWtM8QXF2q3VxJ+9bqT2FaFnq3nyNs9M7q4ewvp9QXaqN5TEDdjrXZeG9FZYhw3B71rza2RjKK3Oy8G2st1ex7flVuST3FeiWdmnlgYxs5+tc74N03Cr/CzL+Qrqp7ZjAu1vu9/WuxUbQ5jya1RN2Pgv/guXo7DQ/AOobmXzI7qLaOrcrjP5V+fegXDN9l1CG3kj/s6SPz2UfuwoPOfciv0S/4L33Uul/AzwHeQhWMOqtAW7R7o3OPxxX52/D7U7rV9B1GzhjZzeIGZVXJ+XkkfTrWmHg7XOGs9bH7rf8EZ0vpvgDdfal2x/aRNaE/dMboOnvxX2hbE+Wqt/dBGK/P/AP4IP/E5fFX7PGq2EksZvdJnSNlDZZo9uFcjt0NfoFChEfXpivoaPwHxeMjaqyQ80DiiitTjEH3jSE5I/wBkU7NFBfQEOMGkyd1KTRjJoGB6U0LIf4qA2zhvXinK2G+tACBWVsseKfuDDHzetNlfBPpimwnLUASMVUYNA6fL2NJKuStNGRlqWotR8h8wdQxpJRlV9aYjkMalZd34HNK3cEMDMo+YAUi7XXv709xk0xRtQ81IWFO1lyvXoKNmTnv0oQceu3mhTlxQO1hBuz8xzSBSX5oPyux9Tihhzn0oAPlV+ppcfNkZpi/M/wCtSZoArnpUZ+dVpxb5z6YpAMf7v1roMEK3zBVpQaEUbhShcUCDOD7/AM6kJ5pkXBan7uaAI5l3CgRsRztqQjIqN4/nHFADowQOeuad/FTcbVO3iiMlhmlyoBxoPOPaihulHKgGhs8U7oKQLikZM+x9aYDnGwf/AFqbnc+O9O789KaDiTnuKAHN8/XBoBzQoAH16c0bdhx6UDQ3DBj/AFoAOO2aGOZOuM1HM4jQ92zjA9aLX2He2g2Y/NwcAcGs/wAQamujae00q7vLUsBnrxxWN8W/jZ4X+BPg+41jxVrVro9rboXYyHLkf7o5r8vP+Cgv/Be3Q73wzdeH/he19cXF1hm1N41jiQA8BerZPXoK5q+Kp0lq/kdeFwVSq/dR91fE34x6F+z78K9Q8V+JtSs7G1sY5NTlSaZVaR3BIjGcZJyMDua/Df8AaA/b71r9of4hwaZoCXVmuv6ktuJZ2PnEs2AEx91cfXNfNvxz/ae8TfFrxHdaj4m1zVNavJJCxkurgvsx0VQThQOgA4r37/gkV+zi/wAVfGt78T9cjZtF8PyG30uN1+aW8Xa5kA7BAV5/2q+ex2Oco80tEj6nKsGoVUoayP0gnUwxKPvLEqqCevAwajn0v+1bTzE57MtV7K+JVvM+7k4/PipbOeS2mO19oZ+PcV+c4ibk22fqVOm0kkcX4v8ACYvgybdrDleK8113wLGBIGX5scjFfQ2q2UepyKoXy3x1znNcZ4i8LKtw8bKrNjk+lYxfY6Oa+jPmnxD8OZCxe1doGz0A6+9YbRa1pgZfLS6CDAznc1fQOp6CLaLbJsznCkDtWNN4diuFZNqfMeCBXVTlfQiaVtDxfTdf1LY27Tzuz2BzXZeG9b1i5iUxWJj4zzmu4s/B8MT/AMPX7u2u00TwtDiP5U6dhXrYe/MefWlJHH+ENH1TUyGmk2+YcbADxXpng/4ZLDIvmyMxYZHHStzwr4XV5Ywscaqp64r0jStGjhVVWJWbHWvYowurs8qtUZh6R4aS2jjj2/dGRxXVeHtOE/8AD901aj0dWRflG4Vv+HrTLLtjCqvGB3NbU6ScjjnW9029EsgETqFwAK2LkIkH8TECnW8XkEbhjjp6USQtIo546163K+Sx48qjcrHyp/wVe/Zw1r9pj9ku50zw7EZ9a0e/j1S3hwS04VWRo1A53EOceuK/JD4QW+qfDvxp/ZurWd1pmpWFwYrm1uEMci84KkH1/ka/f6/2yyt/ErHBHt3ryf4x/su/D/42PPH4i8P6Xd6pCpe0ujCFumQ9hIPm+Qgnk9CBXm1cQ6Ts9jT6vztSW54//wAEQ/Fa/Cr4nzWd9OotNSRomYnaNpwQW/3SAP8AgdfrlbPutUbtnr3/AP1V+Ttj+zJrHwyjtf8AhGZoL5LViGhkcxSGLg4HUE5VeSe1fpd+zr4um8a/BrQL67jaK8ltUE8bsGdHUYYHHuDXvZfjKdSPLF6nzOcYWpSfNJHdA5FFNUEL/LPFIj8jO3npzXpHg27Clvm9qC+D/eoIBY0YGaDQCD604Hnj8aP880xiwNFxcy7jwcU3dtYfWjJxQq5OaBvyH+ZxyOlEcgf+Hp3pU6H1pMsAenFADEO4t+VJ947qecZG3v1qN4i7cfLzS1J1JVxMCfT3pGXL+oNCjC8H2pI12nn6UncofI2KHHmMPu02RwO26mk8424z0qQFdVRiP73pQDtP8qXzVRQNpPFNQZ5/mKAAZLnihky2RTsYpo3Fjx8tADusa+uaHVlXd6UdqTbQBUAZgeacRuTjmniPK85pVAUcV0HOCttQU4U07X+X9BSgbVoARF20LEFbPehCSTmnUAMdyCafRtyaM0AIy7h/KlFFGaACg8ijNG7igAFHU0HpTcZPagBe9BGe3TmgAen60n8WKABtxPSiQ7DTg3PXvikb5UJZsKvJY8AULUai3ojN8UeKtO8HaHcajqt5b2NjboXlnmO1YwMkn9K+EPjt/wAFIviJ+02194b/AGX9Hnea1kaO48U6taCGxjjU7S8TyYXrzlhnAOK96/bJ/ai+AvgU6f4V+KvjS1sl1hvksYJGkDjO3Mpj5UEkjkgdak8bav4D+HXwyk0jwna6THb3EISG10pVihkQ/dZin3vXB655rjxdaFKLc5WO/C4OpKaXK/uPxw/by/aZ8N/BTSJNN+JHja4+MfxqkVnuo1uXk0DSJTgBFVdocrjJXDJnHHWvhjQ/h38UP2h9Ukbw/wCG7pUumMr3HkC3hOfQ8AD2Xiv1v1v/AIJh/CvWviRqnizVdCOra1ql013J9pkLRQk/wqgwuPqDXomlfA7SPC9pHa6Zp8NjCAAI402qAPbtXwuMz2KbjSV35n6BluQuylWnZdlufBf7JH/BJuy+02N141tjq15MymSFpS0asSO3Q193/wDCLeH/AADpkGh+F9PtdK0XT1McNvBGI13HkkgdTnPJ9q6bw54d/sTUbVbeJn8qQFQPvFhz+PSuF8NSvrOkQ3MjM0kksmfwcivmcRiq9aV5/d0PqcLhKFB8tNW/M0tOtVQYYHd6nvReaW1u5mVi0efmU9vpV66hVLdeqsvf0qra6irMIydy989655a7nq8r3RNCytEmGbb3J+9VW+hWVmL5ZmGVx1IqzJEsZbywdvv0qsXkmLZXbtHUDpUrQk5vxFosFzErQr8+Pm3/ANK5ttGdE+XaWU5Ndw8CzyMzKFXGDkVk3Ghm2vCqjdG3zZHauqFNvYylUsznY9PlhUs0e7cOldF4Xinknj+XdgdBim3FosAwSw44yOta3h2KO1uVbf8Aw8+1d9O8Xc5a000dx4P0tnjVmXb83513MFisEanndjoK5bwlcK8MfJK5zmumN6JGHzLx05r6HCz93U8Gs3c1LBleRVZSOM5rotCj8kY28HkZFc1pUXnsuCwya7DTflj+b5j24r0KFnqediJNaGjGXaTPyhcdT1NNluWWLC4yOtVpbplO0446Yp8KGV25xx3rqcuhx8vUy7kbJsbcbulZeuadCdS0+927msplVjnpG5Ak/wDHc1raknkMzfebHT0rD8V6v/ZPha4utoZosHb/AHzngV5eaQTptnfQaaHal4VS1u3jVSPLbaQe5q94X8X6x4Jv1k0y+uLXafuq3yt7FTxW1est9fSSsqhpQHIHYms+50kDc+0jvmvFpc1NKUNGzepyVFy1ldHi37f3/BXTxp+z1H4b0Pw62kw+Jr15Li6mnthIkkI2hFAPGSd2eO1ew/s3f8FYNL8ZaBp//Cead/Zd3NAjTT2MTGGOTHORknB9hX5J/wDBUPxlJrP7azWsc3nR6XZQQqm77hLMx69Oorr/AAP8TZ5fBUmfOs2ZI4Yi7blnYsF64wOtfqXDuHVegnWd79THL+HcJivaO1tT9yfBP7THgH4iJbyaR4p0qb7WxSKN5RFIxBxja2DmvQBYzSjcsMhUdwua/Ezwh4307TUs4bz7VZTQ7T9rtywML8fOHHTmus8bftC/FrwCq6t4b+JmvX1nCPvG5WZE9AwOR+de7iMhSXNSdzjxPBL19jL7z9gWBU7SMN6UH5hnn+Vfk18F/wDgt98SfCN/HY+MG8P+ILRZVV55oPJn29/mjIX8SK/RX9nL9r7wd+0tpCy6LqVtHqYRWksXky4yOq5xu/AV49TA1qerR81jsixmEXPOKa8j1BSwGKXDFufSnsuW6nPvS5wPw71yeZ4m3zEB2x00MSfrThx1b8KSPn5qLlEcbBAwwWPtRjn5eO+KfsxTSBGB/ex3oDoSbQR8uM1GyYft70+E5Wm9OT+tACMqryN30py7m9PlpCOD9KeMD8amQCCTHPb6UnU8d6CRjrwOoxR/KpAbJwufQ5oDkMRxyKUnINOKYfpxQAmaQvhsUZ+b/Z6UtAEDht49KWL7v404dKANtdBzjf8AVtupse4Nz0606UfL+NOHSgAooooAKO9FH8K0ANctj5cUJu/ip1Iw3d8UADHaKRhkUhUgcnPbFPKEdsfzoHq9gkPP3v0oVsn71V9Tv7fRNPkvLy4htbaNSWeRgMCvnf40f8FPvAPwomuLXTYdR8TX0AwRbKI4A3oXbn8lNaRoykdmFy3E4i0aEHL5H0nEjM/ysM45ye1eMftEftyeAf2bLSddV1JdQ1KEf8eNlKjSgnswzxXwp+1T/wAFRviF8YdBTSdLs7Twjp8j7ma2nZriX0UsMcV8pLpNxr2qzXWoXMtxI7l2Z23b89etdVPBv7Wx9zlfA9WbUsXoux+gL/8ABb+31XVpYtJ+H00kMK5jnnvSVB98KK8S+PX/AAVV8f8Axgi1Dw1NJp+m6OwDMlihBkH90uSTx6jHSvm/U9QFnaeVF9pXnJWHC8VyOuPHb6rb+WHmDxv8pfI455Jx+NbxoQT2PtsPwtl9BqUKV2u5wf7Uni37X8UPBt4si3Cx3iGQs5k6SZ6n61+wWk2P2nRLV0XajQoy4HYgV+Kf7UU/9p2OnXEflhreUoUjBCpnBHJHPSv2Q/ZX8dQ/E39nnwjrMX3bvSrdyW6g7BnNfAcXUf3ikjwsVBUsbNRVlpp8v8zYutE2NyD65qg+lqzszZ+XgD1rtrm33xdsMBgY61mXVqwbdt3Y7mvg6lO520apzvhbS7U+LtM+0XBtbfz1EkpIHlL3PPtXkHgjw/8A2VoCwmRmWK4m2sR1BkYivYNZhEbspTeow7DsR9f/AK1c7qPh3dq11EI0jhlZZoto4AIx/MGsHJpcrOiN/bc9+ljk9RuvtMPlqvzY59qzjZNDHlR0rsP+EUW3nZvl3NkHI6Vn6ro+2OTa2FVfzrCSPUp1uhz9jfSbCjDJq9ZNsh+dQdx59qw5naxbc33Seo+9WnptytzHvXcFz0NTGWp1Sp31Lz6ZDdHb6HgCqE3h2KC6Y7ZNwPTPBrWBzb4XqetOFiWiLbm3qN3WvWw+qPLxCs7MpzaJA0S7l+Uj8VrPn8HRlP3cjYznOa0LqWRSv8W49KdY3W2Zu/b6VvonqZqD5NDa8Lw/Y7RYwxbYBXT6fH579vWuW0a42MQxxuP8Ndj4egW4K46jp7110K3NJRRw1aPKm2dT4dsVjCZzW48qwqfbmqtla+RbRs33sDildc7mU5r6qlScYanzdWV5aCxyCSb+L5jxWhZlSWz94e9Z+nWrO24ttB6CpkZbS8/efd/nVQ91anPUdytq8u252qp+bg1xnjbVI5PEvh/Q2cqdSvos7eSArgniu08SXiWto1w33EORjqa5vwL4HTxbrepeMLu4itxoqCOyiZSxkLZBx6dRXkZhU5lyLqehheWMOaR3D3X2u6kmb/loxPIxtqj4hu2stIuZg3EMbP8AXAzUaaj9q3Rxt8x5+grl/jn4yh8J/CfXbpv+XeylcY68ISa5o2SUWPZn4v8A7SvjFviH+1P4i1iSRh510EBjG7YFVRz+td4fiNFaeGrHT47r7V5cqMV8oKGxzwc15f8ABvR7z4k+MNUljMMc8zSORI+zKljjHByeK7Xx2k1na2VleWj2s1vIVZoH+Vxg/MOPpX69kdF0cLHToe/ksbUPad22eufDL4gzzW7+csc0bMQy7txCknivQ/C6RxM39j3MNu06nzLeb545R6EZz+Rr5T8GeI18J3Zk8weW75IbqR68V7x8O/iLY63IreWEVMZcLuX8R1r6bB1ozXveh7UHzLU5P9oXwRa2jTTeX/ZeosDI0S8wykd0zyPpzWD+yp+07rHwx8T7re4kt5IGG2RW6EelewftEW8OoeE4QyxTLJDvhmHBHfHNfIFxPJo/iYSBlA6Y9ea4cZSdOq7ao5sQrLuuq7n72/ssf8FKrT4keF9MXxRarb3DqsUl7GwXBwBuZT+pz+FfVHh/xVpfi2zW60rUrLUICOWhlDY+tfhR+zH8TWGh268tE3DLn5c4r2XQfixqvw21JrzTbiRYZfm2ByoGPTnrWdTIIV4e0ouz7HyWZcJ0Kr9rQ91vpbQ/X/5d23DZHXjikdcNxXwf8If+Col94aghg1mzk1S12gOZJMzL9GP+FfSPwn/bf8E/Faa1tY7i40u/umCRw3C8MT0+Yf1xXz+KynEUXrH7j4/G8O4zD+84XXkewb+MfxU0gsvIpZI2V/uqxblWUggj601327s85FeW7rdWPAemmq8hyMAuM80KTITu4FRkAxjpnPpSF/MPqM4xUtssfn5wAaAdm0e9CLljx92hPvlTz6H0qQDbkt/tUbtvFOcc7envTRHzjgmgBIwSzY9Keh2D5j3psP8ArCKfMhZfXigBCVKcdjmo9+W3fhihlwKMqD/FQAUUUE4FdBzhRRRQAUUUUAFITxj0paFUu+0detHmA0vg/rTl+YD7270ArP8AEniPT/Cejzajqd3DZ2VuNzzTNtQD0z3PtXxj+1L/AMFNmt/M03wLdNZwgnzL2WIeYe2F3dvwrSnTc9j1sryXE46fJRWnV9EfUnxR/aV8E/BiKb+39fsre4gGTbI3mTH0G0dD9a+ZvjH/AMFYbG6ja38HWLW5wc3l0ybv++eR+tfBfxK+L+oeNdYurrULyS9vLl9zSTNliT3rktR1aN7bauSyjLHPX8q9CngddT9Oy3gnCUIqeK95/ge5fFL9rTWPG80kmu+JL/UF37xG0pMSZ9FzivOW+Kei3tz99pHduSVwK8n8QzNsPlzMVwTtOOn/ANaszT7hlK7vwIHrXd7FU3qfX0aNGkuWjFJeR6r4nT7VaSeRdRrI3zI7R7mHsK5uK1acqzXTyfwthsc4qbwzrcNuR9rkby+ADjO2tiCLw5JJLma4ldm3gfdA79sVo6amro3pzipamLeIwXbHa3DFV5ZZT/Sub8R6ZCsIuGtJP3LDzEdjwp4PP4967i/1LSIWZVN0jEYwG2/yrkdfsBe/8e7xzLIeVeZhuz1zzUrDTaCtUSV4nnvxo8Kx+KfAtxDYWit5ETTRYlLtkZ6DpX2B/wAEX/j/ABeLfg3H4XuLhprrQ08po2P3Fy2wf98j9K+YbnwxMjSWsflLIoyT5xVVQ+mDzUn/AATf8XN+zr+2HNo19I1ppfiYOluz/caUcooPX7u4c9zXzPFGVudHnXQ+Rzqm1WjW6bP+vU/XxriKSFW+VdvH1+lZOp3SwxttPyk9qbb3qy2qybGIkX0+7/hWfdy43fM2OeK/J6lopt9DLDxTM6+f7dO2fm9M1Y8SO19e6beTSLmW0NrsVQqpsYnt1zvrOmla1m3LlvSqet6o+q6H5MDRx31tOtzbu/GQM7o/x4/KvNqNN3fr8jrqU9FYvXOktOGXbwOao3mkb42DKo4wK0rbX47u1Ux5G4ZbcPmB96r3GorLL0G4cc96WjemxrDmtocHrXg576XKx/6vPTvWHBp02nzGNuDu6HjNeo215GlxtZVxj0qDUfDVnrIMoTEi9COM1hUivsno0cRKOkjldLi/eMrY68c9a1n0dfszM27zAO1WI/DK2ybu6Guk0rR0vrLdt3NjmvWwCv7rOPHVF8SPL7zTZGmz8ygdvSqcMrxy8qwUnr6132ueF1M2SpQA5HvWbD4cW5mXEZLDOR2qsUnHQWFqc0NSvoFtIzLLt/dseOeleieCtNMlyu1u3cVz+naULRVjVRhe3pXoHgaw2o2VUMMYrpymPNVTZxZpUtTdjpYdIZoAp+9j8KqarH5GFx+VbMl5ttNqj2NYHiCSTzVC5wetfZ4rFQhGyPlaEJSd2Fo7FNtOnjEm3f8AM1R2v7uMbe/c1buFEUO5mXdivGnjzoeHb2MTxjFJqUEdvFtVmODzSaa4svC32KOFogZCHz0lx/F+eR+FZWratMWkWJXa4bKx4H3j0AH1rQujctdWtqWLeTAiPngqSNzA+4ZjXmVJ887p7HVHD/ZewJL9ki4Ztw7+lfM//BSv4ur4G/Zn8RMJmW71Qf2faopwzNIdpH4Ak/hX0V4q1G18M6FPd3t3b2drCN0s08gSNR7k8V+WP7W/x1vf2uv2kG0fQpmvPBOiyK0GxdsdxIn35ST1GdwHtivYyLBzxmKjG10nqGJvGKhDWUtLHFfBf4e/ZvCLTXMMcN/5omQs5V4xj1HXpmt3xp4d1TxdJMvnwwtaoQpZi3XrjI6131slvomhR3EUUh3LsG6ISKxHbIBrlPEviqL4b6zbw6grNa3n+tcjLRseTzX7n9XVKkoLZH1WFw6oYeNL5Hi7wp4T1VobqGS8kVuSBnd9K9Z+C/ieO912GO3t5I2c45HArJ+J/gSz8T2a6po8jPbSJuLqcFT71wng681zwN4ktbhb0NHG2TyCQPoK8qMnSqJva50Rb6H178WNMGs/C+8Yx7pre3OwsPmQ46CvivxM62t9H5isrtxk19p+G9R/4Tz4ZmZmMjSRENg8njnIr42+MGly6beyFhho5Gx9M8V6ebJe7Uj1I5estz239mPxB9qht4z8oxwwPevoG6k+12aFl/1ecEDrXyR+y34hxd2iNIu3cQVBr6jn1lUsVzJt9OK7sprJUGhpvcpzagIrhyQFbPUNyPwrovCXxC+xyx7ZJhJHyGDd6851fVVF5u3Mfoa6LwNpf2yFbhsqrep61FSo6k/Z09WaQSS95H2N+zl+2/4g8B3fk3lxdaxp7KP9GnlL7cd1Jzj8K+tvhX+2D4L+LFzDZx3babqkg5trkbVJ9FfofxxX5b3OuL4XtDLG8qyZCqBzuz6V13gjxBNppt5Vm23GfMdlb5lPUAdwRWeI4do4ha6S/A+czbhvC4mHtErS8j9bJI2ik2svIGenWhUKx8Yx2b1r5N/ZW/bKuILltH8V3013aOQLa6cZkgJ4w7dxX1jaypNAskcivG6hlZTlSD0Ir4fM8rq4Kp7Or9/Rn5hmGXVcJU5Kn39BScZ459abuDSgdMDn3pxZUb170Jgnd7815Z545hu4+7701TxTs5Ylvuj9KYEX+6fUUALt3njj3FL0pkfD8cClTkevNAD8bvxGaapJz7HFOHGPpTVG0Nn1zQA3NGaKK6DnCiiigAozSE/NSKNh/vY9aAHdayfFvjTR/h3okmqa5qFvptjDwZZHxlj2HqT6VevryHTreW6nkEMMCtLI7HCxqBls+wxX5W/8FDP2z7r496/D/Z9u1vo/h2V/s1usuRe5O0yN26YPtW1Ki57HuZDk9TH4hQ2j1fYvftrftsa98YfGtxa2cyW/h21m2W8CfxxqeHPck9a+ftT1uPxNAyt80zc9a5G8+IqrbXlx8sgaNmRmOVwewrjvCHi+4vNQ3XLNH5nRCea9fCxhF6n7phcHhsHSjh8MtPzOp1SzktLuRm5aMbgSetVfPEkbSPtUhSB71qajZKWWRm3+Yozz071zvia6i0ezb+LzFIUFulevTw96nkbVPdhqYeo6qt1LIo2nbxx3p+jySEKNu0ZwOKy9OnaRm8xVXceGHtXRaLYedD50kgAVhhfxrlxtRc1kZYeDepqaUixQ7du5g2Mt6VLqdr5Xl3AYbs7S3Tn6VUimZolVEZUYfMc1n6/4otre4KyF9sOCDu4bivUyvCOSuzDEV4Qb1LOqai0R3Mytyfm9K5nWdRmnlX7POkbDgFfX8aran41jurZfL27pDuPOfaqelWyyT+e0nVvut2PtXoTVOEbM8323tXZEd89406SXV6zMo2MkZG50J5B/xqDxx4Fk1nwvDq2l/udc0mUXdiYm3Ozq2duc49D+FdAmpLDJsj2pgEMVXLMfT3q7pcN9ot6sgxHYzEBkm5W3Ynrtr5rFKNW8JbHdLCwq0vZ1NT7L/wCCbX7cln+0F8PLfwz4uvbHS/iFpLfZGtJW8ubUEA4kVT1IGcgZ6Z719PXOl7pG4zzjivx6+Ifwbn8d6vDrmk6lHpOuWLZtLu1bZudDlTxyCD3zX0B+zz/wWovvA93b+GfjJ4cuIfIAt4NasAd0u3A3Sq3XPXdu/Cvy7PuGKtKTqQV4s+br06mDfLPWPRn31c6BHJIyqrbm5FZd9oUlrJHJDmGeFt6nAOSOlavgD4leHfi74WtdT8N61putafdRiVZbWdZGQHna2D94dCK157NyNudrdfpXxVbDrVTWp0UsVFnP63pmlK0d3pnnA3EaNdQFCFglI+YKT2zmsm70jDeZ5e0qM9c11Vlo3n2+sRq+5/sokRMcyFZEO0D17/QVTtbUXEaqw+ZgN2Tzn0rnpYOUY6m1DFJS9munc5F7eaORWPzZ/iA6VNZsBt+VuOtdVJo8Zk2DCsvf1qrPYR2asmM7hnmpWHfMdn1hPcxby5SV1Vf4utaWhXvkv5KkVWuNMM0XH7ts5z61ZstOaB45Ou3r710qLhsZytKNhfElmzqrY5PYVk2+nSQOW+ZR9K7H7CLqJWPyljjNZt1ojLfE52qpzVV4uo7ioyUNCvpel+Y/mfM3A7V1thNHp0XyjlwDWUtssFtu3ZOM1aSYygZZfmGR7V6GF/dw03ODE/vH5HQafdi4h+Y/lVe+n8y5+Vd2OKr6ZKbfrzxWh8szddueuK1cpTWpwygov3SqsDCQfwrTntWvItufu81NKdh746Zqtf38dlYu0jKiquSS2MdeTUSoyasTGprYxYireJo5BJtWxzLnGQH6Jn/gRFTeK/Gmk+AdAvta1/VLHTbaFWnnuLiVY0z1J5/lXzB+1d/wU/8ABP7N2h/2P4dgh8aeL7ybdKltOrQ27gHCsRkjGeR3Ir4l+JVv4+/bg8SP4u8a6jNoulxKPI0qIPsjQeik4GfXv6V7WR8M18bLmUWkZVK0qs+SlqzuP25v26dY/ba1SXwB4DsZ/wDhFYJhJdXkYKyXu0naSSBtTuB3z1qH4cfD21+Fvh3TYbeC6a4bm4lK7fNJByORxWx4U8Aaf4dgto9NW2htfs4QoiBCSO5NYvi6dhbYNzKtnA2FVZM+dznA9q/asj4fo5fTcnu0e1g8H7GXtarvJ/gbWiLb6lqypbPNHYwuJVAPytJ3GSOg/rVP9ozwomv+GnXB8yEh0BTv9e9Q+A9fit7WQLGypuwBXoni22j17wzG20sNoOdudtetCCrU5I9eVRSaPkPwt8SJ/BM82l3ksa20jEPv420eKovLsheWtyk6SN91RwPTmtn4v/Dqz1DU7zaQskg67cHNeaaZqMvgWdrectdQt03HpivlMT7SE3CWwko2sz6p/ZD8VG88JS6bNIp85yNpPK59K8c+Pnh5bPxTeQvub5yuMe5qb4E/EZdK8UWjx/u45plyucA813v7ZWixy6jpOpQ7lF5GUbHQsOev416cpe1wcb/ZHGUdWjw34F6j/wAI98QEtG+VRISpPoa+uL7WIbnRkbepyhAIr43EH9i+L7G+DKVaUKyntX0foGtef4VUrIHyCoCHgGubL6zi5QTOinJNXLnhuVvEPiNbZuYw+SR6V6ddTLoMEccP+qjAz9a4/wCFmk/2TBcXk2FzEfwrD134hl9Jvlt40uLg3IhRWPIOQARX1eX04Yai681qzmxEpyfunpPhHxFD4hvJpmkjaOzYiNgcqXPVT9B/OulsLua2lXyRhWPXrivP9Eljgiht4z5EkQ+dhwGbHJrsPBt+1xqEUPyjac7jXXh6ntEZW1v1PUNB146TbxyqCfU+9faX7Gn7Sw8QWmn+F9Wlh8xUK207HBY9QnvnoK+DrmQLJvDbscfjXYfDjxXJoWr2cySbXhcOu08g5pZvl1PGUHSmttjz80y2njMO4T33XqfqkiqVxtZT6HqDSOnz5/hFcL+zx8Wf+Fu+AFvpFVby1b7POm7PbIb8q7uTgKO1fjuIoSo1HTnuj8fxFGVKbpy3Qg5VvpTRzGBmnI3ljFN4B56N6Vz26GIKe2OnejduHHOKGcbMrTpAUAPqOfapACcCkY5Q/SmY2nd2607bl80ANJ4pueOtOoxXQc4UUUUANOFP1607qv8Aez2pGXfS5VBueQxxj5i390DqaCouzPln/gqD8e2+H3w2tvCdrNLBceJ0YzPGcbYlI4PfBwRX5b+KNYkkvfkZmhj5bPoe1e8f8FH/AI6SfEf9pbW7i3umm0/S2FjbqOFCpwePdtx49a+d7+7jeVmmy0TDO3+8TXvYOMYxP2bhfAxwuEXNvLU5DUyIY763UAr5gaNewU42qPYZxXHardSacwuFLL5bYP1rr/GELTRrdKvkyR/Lgf8APIn5vyyTXDeJ7hm09kw27ONo7ipnHU+mlUbirdD1fRdb+26Pbybi3mIG59CK5fxXdvqd43zbYxwOc4qX4ZXbXnw/jaT5mSEqG9wcVVmnjRLhvQYA96+pw8o/VFLqc05SlNRZR0eVvOWPKt2Ax0/z1rqrS1Pk7dxXkEc/eFYXhaLz7hW28Y9a6ErsGBuZs8e1eBGPtKtj1FPlpNroTadK1tDM0kbYHC4PrXM+L7iKW1mt5BGQQSST079K3PFmqDS7QfcjXHJJ71494l8SSX17MoflmwoWvsqclhqOu589iG5y5UXEtbV5Vk8x1BbAKDr+FdXo2mLfzxW8aFj1JJ6Vi+BdKaC2WS4tTJJnGfTNdtDMkvlx2e4TN97joK+ZxGKc3e56mFoRUfeNCw0aHTJ44cJJKw3FVH3ffNbsGmRmNgsSnzVIV8Zz9RWfoemNbRbmVndj87k5H4GtpblWYQIrA4Ktn0rTB4fm95m1apFaI4jWPB81veGa28uDaTvhx8sp9c/wn6VgyaHD4g+1afd29pI0ZLFbhd+QOBjIPrXperWqCxZWyWIPc8gVxGp6YJHXEZfys/eNVjMPyrkMKfJNe9q/M8zX4Iax4Oux4g8GeIr3w3qVu/7n7LcPESwPYqe/pXvv7O3/AAV8+IH7NF1Nofxk0u68aWtxtaC+idY7i2XuRgfvP+BMOleYzPcrcRRxvtCtlIn+vr3/ABrT1G7svEU8NrrGmrMI4yEW4AKk9znvXyeMyLD4hNzWp52MymlN3pe6/Lb7j9Mv2bv2xvBP7UOmjVvhz4iWTUrWLzWt54vLuLQnghlPDdwdpNenWkkl/HJcSK3mM2JztC/vP4jjsD149a/E+x+D8ejXVxrXg3VtR8J6/auXhksbuSFR65IOR9BxXsn7PX/BT34vfs96paWfxHt5vGHgvfi71FYPMvIU6ZSQYBI9ZMnivhM04VxNJKVDWNzxauHq0Xasrvuj9TkjHmBiqtt4PtVW5iW4P7zlfpXnf7P/AO2D8O/2prQt4J1+PUrqNBLPYSIYrmEHuUYAsPdcivTE24YZy3cHtXz0qUqb5ZqxVOtezbuUW09XPy/Nx37VGmnMDtZvvH8KvTQeX7c9hTZImVV+9tY9qmdNM7Y1EgtYzAu1m34PHPSpmhaSNsYPPemxw4uNqY56lqsW0fkyjkbM8iqjTIqS00GuilApX26U2GFYn/h+mOlTXDABvm2qegI5NZ97ILeNizcnkV0fDojmeisaDziFvvbdw6Yps3iCO28wl4oVjXc7O4CqPqa+d/2rv28/B/7MGjXkOo6rHd+Ikj/0fSoSXmZyPl3gcKvc5IOK+APHXxf+M37X1zBqHiHUtS8O+E5pfKjt7ItbxFT1+VeW47tkV7WW5JiMc/3SsurOSrJKShBOTfbb5vofZ/7Qf/BYnwD8NZL3R/DS33izxFbytbiKFDHbpIMjlzzgH0Br5E8e+P8A4zftd6nLPrnia50TRY/mi0+GcwjYevypgN/wKpfh58KdF8EW98h0VTdWNxtjvFUySEKTnLHIBOK6SLxFH4lZGt9Nv/tkcgPmKVClR2Jz+lfo+W8H0MOlOpaTO7D5Q6i5sQ9Oy/zK/h/4P6J8K7uz+z29ms0sZ33TqXkkwOTyOOeetbV5rc1rZTQr5F59rwFTozDtk4oj8OzPdQ3Wo3k7RgPiDduVR6Enn8jTfB8EL64yqdsau2zaAV9sk88V95QorDWjCNmz26FGhCPLBW9B/hvTYR4ijjuCZbjyz+7GSsZ/risL4vQTRw7gyC3hAB2DHzduK3PD8iH4gTKszfNGSeeAc9BR8X9HZ7e4WORZMjcF4wCKqrzPDzXYq/vI5b4YieaCVZGUKwMijgk9v6V6T4Q8VQQXSxyhmt5sQuMZ2E8frXjfgLUpLLV42uSIzkAlMY/GvSfA+uKbz7IzQzeZJxtX74B4zXDldboxytujnf2jvBtvpt5Kz26Kvl+ajoeQOw/z6187a7o32+wLrGG8v7xPWvrP9onw/JeaJDLJH+7aA5YH06CvmqW2EcTJtdMnaG/vCsM8w/LUT7kOSlo0cH4e1R9C1MRnKlWyvevofxHcyfFL4DyNbsJLjS3jkyeSBjBH614F420eJZPNj3+ao7GvTv2NvHqXms3mj30iqt5EVKnoSK8XAYjlq/V57SNadKNuZbnl+olmtzJ3jcH64NeyfCu6/tbS7ZMMcyAsAegryv4iaM3hbxpqtgysoguHReeNuSV/TFei/szSreXUceS3IUc9TmunDRjHEqHnY57SV0e2fFDUj4J8HQxjdtmxvC8tEP69a8w0O0j1nxjJeI3mW+norKSeC7DqffpWt8avGGfF15BIx8u0JSPuBsHQ+/Fcn4XvpLLSmlLGJrwmUgHG/k4/IYr63MqkZWpraJhRk3KzZ0t/4rbRblY3upMtyDzg+1ev/C7Wv7WSzhXP2m5XJHZR65r5ruPEaxztcagWaGEfIDXvH7PniK3uvBN1r6hl8mF0iDDo/QYFefl+J9piOSJ18l17x6brOsgX6w2zfu4eC3qfWt/wvfMl5HjP97d65ryfw1rsl2rbv300pxgGvRPDk/l2SRMx87oQvWvrqdnKzMYy1sfXH7Gvxjj+HvjKOF5JJLXUNsMq5yFJPX8K+4jyePm7fWvyr+H2rSWCwycq2/7y9sV+lnwa8Yx+Ofhho2oeb5kxgVJ8ddwGCT9SK/N+M8AoVI4iK3ep8BxZg1GSxC3Z0gPmN/umpAVAyVppHPy4FA7c9a+H3bZ8Va2wF8Zx/KlD5RueooJ2+pzxSkbD1qZARhs8H7tO3YXNDtuX600cH3qQCiignAroOcKKKKAEYkdP1rzn9rL4i/8ACrP2evFGsrL5My2hgtj/ANNHIQY9+c/hXozH88cCvj3/AILB/FKLw78JND8OxyxtNqF39onQN8wVAQM/XcDWtGPNNI9DKcO6+Mp0+l9fQ/MT4i+IptS1u9uLlnlmmYvISPvOSSTmsDTdabWrfay5uI+q47U7xrcSrqMjqD5MnJPpXLy6qNC1OO5RvvfKw7EH/CvX1i0j96p04xioR6I2Nd1KO3gkVh5kjfKQf4QRg15vfySafcXIvNzDhbbbySpzyfyrv9cjhl02acSf6xDj/arznxHq81lpxuoR5rW/7sg/3D3/ADArapFSjdGVSpaSR1Xwd1Jh4L2sxZFaRcLz/EetPZPOnkUqzBj2rM+EE62/hyXdIFkkldXw3HPNbGij7ZcSDO2ENnfXVh63+y8tzWydVM6Tw7pK2tnA6p95TkVcRPKVpmJVVPSjTvNlPl7WjtYyMMwwWrN8b+KP7LsmijCsoViTnvXZlFFTlzyOjH1FCPLE86+J3jaa5m8lZNy85GO9cdoCtqGrRs0it82DisvxX4qbUrg4X/VnGRXXfCDwtJqN4kzoyj7xPatMzxvtJOEDw8PFyku53/hmxk1IR+XuKqeT0H412thcaPo6IuVe4Y4kI7YHbH/6q4nxL4nTw/ara2uAxBLMPWs/wnDcapqHmSMwTr/jXiXu0j6GnJRVj2DQrddQtrhomby+do44+tLdtBZWbS53SKMA5xn0qt4GiS3tOMSfMfvHoPar2q2e6wklOEIG5B64Ir7XA4aKw/MeTiKknMy7y6kNupkXazrlST61izWqys2PmO4h8Vc1nVl1K+tVmUK+Np7ewqsLiOxuJcKG+Ynr1rzsRJTlqXCStocpqVssMiSY+ZGxuY9OauxWQ1/T3Xas1wv3M8YB9D+VWPEdv50rMq/u3GcDsao6RfLp90h3bgo78d68qCUKrhLY2Ukznr25uNJnZbdlhZkEZSUkDdxnnvW3pnjHzfCn9k6r5CrctsdZYspICcemPxrf17wvZ+ONECo22TqSvXNeea/Yap4Nka1e3+3WQG0q6ncVPBwRzWbpypNtao1lKNrMfqXwa8RfDTX7XxF8LdSuNH1rlHFlckFl64znH/AScV9vfsJ/8FOdL8f6Xa+D/idfR+H/AIh28/2U/aovJj1HspB+6HPfoCTxXxl4A8XW+kGX+z3kkWRgZLZ3+deD8y9/bFW/HvwT0H4weGVvbeSSHxGuTbXCS7TEQc/OD/8AWrwc0yOhjoc1NWkeJjMrh/EofF1R+xhZpo93r834Usgd41G3dx1HavhP/gmV/wAFDtW8ba5L8NfijdWdjrWnxKukX037g3qp8rRnPylgBkEdea+7QyOD+84x8v0r8xxGX1MNN06h5FGs5e6DxRwLvYnco9etQpOo8xjuXdyM9qS5fEXLce9Y2o6uyu+GUBffpXNzdDrjqixq2stGGYyKqxLnJOAB6mvjH9tj/gpra+CdLXw/8MdQt/Eni+aVluJoYvtEFkg4OCPlL5+uBmuA/wCCg/8AwUg1KHxbq3wz+H8Vrd+bbmz1XV48yMjyZDxRgcAhTgnnk9sV418KPglpPgnwra6p9sa4W+iEVw/llmhOM9unfrX2vDPDFTFzVXEaR6HNzTxE/Z0NlpJ9vTzMvw18EL34iw33ivxtqE9/4u1ENdpJdOGiwfug9t3ovQdK6xdT14aDo2n/ANpfvHmIltrRQzhAcZIIwv6UXvgjQ9Q0I2sLzSQk/NdGYhRg/dUf15qPQvL8ITtBpsBWEfeLEszn3Jr9cp4CjhaSUVbQ9vCYenRjyW/4PmX7JZdG3rNqV3dTNKxaJ32oSc4JC4z79q7nwNayRaRJJcRrBubcqqBz/nFee6DZTa14gRpONzZH+zXrGnsLOxAfHIwDW+X0nUrOT2R1VKlo26mT46vpLPw3JtkjG1Dj15qj8JAZNM86RlJ356cmj4j3v2jRZF+/jsBVfwHrX2HTbRWX5JCVHY5rvk3UxKctLGStCNupNeXY0vxlDKqxx+YCAcYzzW14+t7eVGO0cAb1DHkEVieI5ll1a1G4+WhOT1x0xWrrUqyW3y9WUYz/ABe9EY8vPGT3JnJO3KeP6vYf2ZdM0YdAzDAz0q58OvFktj4gV5H+bdhc9jnmtTxhpZlhZozy5+YelcLYzyWOoQ7VzgkknvXzdafsKl1tc2s3E+ofGemf8Jr8H5LiNfOktYy2Aecd+B+NfJWq28mnXjQyfN83Qnkda+qv2d9eXX/CstlM+PtCtCQOuCCDXzt8aNLfw54juYWjaGSORlPGc4NexmEPrGGjVXRGF7bnC39h9ukkTyVbcOo5YVy2m31x8MvGNvexhohu5b2rtNMkVnXcfmJzuNc/8T9M/tGy3rmRs8EV8jXp2Smt1r9x1U5aXR1n7TGl/bdS0zxLbI32PW7aN3cfdMoGD+PFTfst6zHZ+NIYX+5JIuzPY5qx4I1aP4lfsl3unyLu1LwzP58QH3igYbuPQBjXK/BG8bT/AB1p+fm23Cjp1yRXoqzqwxEftW+/qY8ybZ2XxJvZ77x1qMZbMl1eMVGeg3Et+ma14Xt49OWKSNWEaFQf7orjtX1u5vvi5qlrLGu3SZ54FkH8eW6k+2KdqHiPyAwjlU7Qd+T6V24rFWcnIwp0/euYvjO7k1TUrPR7GTzJbiUtJ3wor6Hi1GL4f/CbR/DNu23VboLcSxY+Y55A9QMYryH9jfwMvxH+J+o6xqG9bGxRtr4wvXPX8q9JW4h1PxtqGvXR2ztIyW6n7qxj5V/SunI6L9nLFy+1oi3N1J8stEdl4QcaArSTNlmHGOoFejeF5pI9Fm1C4bEcakoScbvSvF9E1GbXtbZbXMsK43EDIB9K9C+IPiZNC8KQ6fHMouJtqCPPzc+1fVYeSlFyey/EUvd0R618Jdak1DwubhmYfviuMZr7i/YC+IDagmoaLNMWUxCeFT2wcHH518K/DFv7L+HEMYTDB8sT3NfRX7F3xB/4Rz4q6XJIyrHM3kMT0IcY/niuLPsL9Yy9q2tro8bPMGq+El3WqPvjG0BaQL/9alklVzuXlRyCO4pN4HfpX4k9G0z8ls02mIzbU9+lBk2t/e4pwbNBPFLfUCHOPzoB2g9etDnH8JoX+EUSAdmm5yeRxTiMrioyrAHd92tjnHM+Hz8uPSgkjkfN7U1WIbJ5oGHP90+1PoA8fMyj+I8CvyQ/4KWfFKT4hftE+JY1LC102drOH5sj5BtJH121+rXjbxFD4J8Gaxq852pptnJcdepUZr8Mfi74nk17xrqNxNK0jXEzSEHnljkn9a6sItbn3HBOD9pWnXf2Tzm41GSdZLdvmZSeGPWuN1iMTW7wySECQ5jI7ewrovFkn2a8a4i/5YjLYrJv5ob+ySaNFmgYYdehDDvXfpLRn6tJpLQh0fUP7U8IzW+V+0W8bR+/HSvP/BevfbVmWZtoVtuD261t2dy2h+JlkWRkhmbYyY45HFcr4kto/Cvj9Zkfba3244xwrdcf/XqqdS0fZT3OHEe7NTOr+F7w6dpOp26hmaG5YLjqwwCD+Veh+CNPj07SZdSvmENuuTsbgtXl3hTWF0rW7iVV3KyCRu2RxWT8cvi7dX+nxwQtIkO08A4yKyVZQgzq9olH2x6XoX7TFv4t8ZCxjsWS0R9isrcjFVvi7r8MdpdMrBdwJUE8815b+zJbldP1C+yNxIGWGT1NTfFTXGvr3y++SDz1r28pxT+rykzkxFbmipnP6JY/2rebY23PM3A9K970aOPwd4Uh+VWkCAYHHavMPg7Zi31xppo1ZYo+APU133il/wDiUNIzeXhegrile7bHhL8vMzAvLyTWNRO1jHt+YjPWu68L4lgXKlFjXqOprgPA0S6jfttO8ofmPtXrmkaUtvYqF2+ZIQCy/WlThzVEjsjLS51HgR1gsWyecZBYdRWnqzeTYFWXcrLnGOMVnw6Y0FpHHv3MRuBBPNWbiRrywMIYrIoxnrmvvKelBR8jB6u5yusQpJf28m0RhAMcdKmEUcMzMrRt5hOAe341Yu4d/kR7mZuhJHoax7nUY4ZRIsewZ24A4yK+fqRs2y5pW0IoxJPfzBWVdpJFZl5cmWPc8ancxXhelahAkzJt+8eqjk5qq8C2snlqrlc55PeuaVP3jLVsy7HXJNHMWGUrG/8AexXX219Z+M7MCRo0Zl2jLZI61xWq+H5hZNI21SzdAeneszT5LrTp0YyMqq/Hv71dHEuD5ZK6FUitPeLfjX4QSW10lxYs0ciMSHVcCsTSPGN1oevwfaP3N9ZAlkcFYdQVSTjPZxyBwc8V6Lo3jqaSDbMWcgAfMOKseINKs/GOnNJ9njX5dpcqCcjpRWw8P4lN2Li79bnG/HPRbX4+6ZZXVpNDot9pERnhmJ24Jx8uRz24r62/4Jqf8FF7X4o6Npfw18XSG38a6NAbeO6ll+TVEjGARuOfM29RznBNfCXirS7z4bamrW7RrBeAIWdQQjA56e/9K4rxZY3niDWZ9fs4fs11YlW+0RNsMZBADZGMHNfH8QYGli12kfO586OFh9be+1u5+8GpeKtPtCsM+pWKSyD5Y3nVWP0Gea+Of+Cqn7YQ+BXws/4RfRbiKfxL4uRrc+VN81hBwWcgc5YEBf8AezX5iXCyatrkEd9ruovqV4C0cjyPyQcZ69eleh+A9G1PxRbXVxruzVdQ8Ozw+RfSANPLFg5jbP3htHUnjaAOtfN5fw2lXjKrLS6PlI8Re0tShHlvpfsdJ8AfAt/oo0rxE1k2rW94T57q2ZI25BJ4655r0SKySctDZyanZwxuVkhlk+Vifw6cVoeENJ0bX9ItGttGaxuNQlOyRZSoJUDOQOAT2rY1i3sfB9vCt7pO7zsqZ926TcPU1+5YOhDC0o27H3mDw6o04xXU5/UVK23+sWOKPhFByOKdpujTajp0kizM+RnCjJqa+l0/VbNmt12uxwmRhQa1NF06S102Tc3kyRxk71OAR+FebWlLEVNdjvj7tibwRozWl9CzK3yDJyfu/Wu2lSM2i7ym5Tgljtx9PWuI8KapdWcrNI63LSoRH23fWuitL66vrGP7VtJUnKY4PpXv4KEYIUtXqil45ulg0+3aF1eZnw+8fw/41DpNyptYHfhY9x2nuaxPFOoyS3+FXG5sBOwrR0WDytODlehwc9q86Va1bQqME9WixNG011GysVZFwD6VqTD7RE3zbmxj5frWYlwWmy7bivHTg1bWGTyFdlX1BDc1vGd73M6lk9EYviGFUhdcduM15e8bHV2z8qlsAk8DmvVtXIktm4X5QcZNeT6nMq6j825mUkgZ4rws0hy6lR5krHqXwQ8SNpOqxqrfKsoBIOK3v2zfBMOoW9hrlvs2XkZSXj7knXr715T8P9Ua31e3bcV/eAlQepzX0pdeGl+Jnw3vtFKq011Dvty/8Dj7v59Pxr2Mln7bDypMzqU7as+K9NnXz5IQ24xHb+NQ6vp73NmYyyj5iwbt9Kr+INGuvCPxHvdOuNsdzazmKRQeAR1rrLjRVuoIxtWO4mwVbOQRXzeIwt5umujCFaxxf7K2sNpH7Q7aDcMy2evW8tuQT8mXQqMj61qWvhi4+HvxNbT7kOJLe4U7sYwN3Fcn44tJvh98RtH1tVEb2N/C5dTj5dwyK+gv2kNEXxpqHh7xtpqqbTUo1huCF5Dqep/A/pV4ClJ0pUusXdehz0anvuLPN/Hyw+H/AIjeJvmKzT3ssp4xjcxI/nXD3199vEkcbMJLkiJAD3rqP2i76GP4qatCq7WkEblx3+QGo/gD4Ebxl45sWZVa2t5QW3fn+lViaXtMR9Xp6u4oy5bpH0J8NfDlv8HfgHcSbjJJe+WoGNuOMmvMb3xM/iHW10+0Vg08gDMp4ArtP2sfiP8AYdPsdDsmZZQTtCgBQP8AIrP+CXw88iCG+eMNcHLSSHv7V9RXknyYKj03L5JKzPSfhdoK+GNOWFfL4GWcjn8a8/fxNJ44/aAhjXcbW3lCjJyGIOPyrqviP4r/AOED8HTzrujk2EDPfg1zX7FvhZ/EXjSLUJlBBZp5C/JHetcTUUZ08JT6vU0cHa7Pqe+1T/hGvCEcLfNJJwq57etdv8JNUmtE06WNgsrISo9CCD/SvLdS1FPEPjBxH80NuAqgjiu18M61Jb65YKvyIsmwenzcdK+iqQ5ocnyOesrwsfp/8FPEx8WfC3R75mzJJbhHBOfmX5T/ACrqmcMfujNeKfsOeI/7R8AX2mSSb5tPuN4B6FW/+uDXta4dfujjivwfOML7DGVKfmz8hzKg6OJnTfRjd+P4R9aaW3NjjinOuO30xTUGUryThHYpOmG96N30/OkY7f8AdoAdTHBDf7PcU0Zdfvc9h60oBjVl6k+tdBzjQdy/LzQQwH92nQjBH0pzjP54zVWs7AvM+ZP+CqnxZn+HH7PlrZ29wYZteujCwHV4gp3D/wAeFfkl8QL1Gvm3Kx3dWXrniv0A/wCC0Pi9tS8SeH9CEn/IMsjdsg7NIzA5/BBX50+Irx5VLb2ZmO0Db1H1r08NT9y5+wcG4f2eDUmtZamHetG0U0e7dGen96uS0++XS9TaCVj9mmHKt6it3U5Gg+aN1R1OWRj/AC9awdZt45YfOVct374qt1y9T62ra9kY3igG2nKll2ucxfzHNZHxHsG8S+FFmjH+kQsHUjqp7/nWy6rr2mzWsiBbqNS8TE9SOg/GsbSL03KyWzfu2B+ZD/Cw/wAmlKV/eMK1NOPJL5HNeAPE7ahextM43eU0Lj6Z/wAKxPifcfKxY5KnCnsPaob/AH+CvissYjK2N5ICpPRS3UfzqP4nWzSX8Nvubby7Yrz6l2mjz1XccPKk90z0H4Sf8U98IIbhhiS8LEn6EgVzepqdT8Q7izMWICmuuvo10v4aaPBErn/Rk+Xb6qCT+dRfDjwTJqupRTTRN5e/5dwr1sPJ+x5UbfV3JRiux2Xw58GtpNpuZcySAFmJ7VF8SdQ+yafPHu24+4prsrxY/D+miSRtvAxk4FeQeP8AxT/bWptDFumVjjB/oa6JS0u9zsklGNkb3wgEo02TyVDNcvt6dRXt+g3EfnRQrGyrCBn0NeYfBLQ2tdE3yIFaMlgCelemaIvnTltrMP48d67MvheqmOnpDU6y7mVIULccYAFZVxqMCQlo5X3LwvPQ1sz24msom8stlcKpHSse40Q7d6jYyj5lC55r7GUvc0Ih2KzahGG3SRSSb+B8vQjvWFrcq/ZWMMccbKcYYd60pTN5rKHxsBbH+elZdzaSXMbBmYDJwcZyK8fExaV2DkralM3hCBVkVZGO7itiNLO+CtPlmZc4Bxg1y96dkzL/AKvb8ucdB61raHcZgk3/ADMvQ46iuPDx5pe8KcrbEU8NvcwtDuXcrZUld3T1rmvEG4OsaqSytyR2710kv+iMJvLVvmzjB4FGsaPJdQmeG3jbzFD8A5/nV1KN3yxMJc1uY5i41IJCmxgyxpnIPU1QbX7jT4zcebIFxkgEjH5VPqmmm2fy9mEB647+mK5jWbqa7MkbK6RcAYB559v6151ZyjubUrSjys574g6nqGs219M00k3kopRZGyoO7H9a2vEEK3/wJmuNJmjkSzmjfWIUfDREYBkZP7m7GG6ZxWNdaVJeC63eYq4/iPB9K43xJqms/DWeTWtDZ4JprYQ3CTKJbe8jONySI2VYHrjscHtXiYqVvektGfO8V5XPEYXmpPWGv/DnNQ6DJ/bMipdXn9nzQlvOMpM0L542nsPpxXeeFfHi6LcTLNqFxb272rwkhstM2PkHvlgM14ncfFvVL7VDF/Ykcc83zYikYR/gM9PbNeufCH4U6trPj21l1KL7dYRojlGTy4l3gfifzrHL6MqtVKmrq6PzvKctq4mukum59RfDzX/sHwfhknmjFytms4AkGQ+SemeuMVu+O/GSeIPDmnSWe2SZx5kg28jj36VDpeh6HoVhIBAs8aoI/JAMuxgOgxzjkcHpWjpur6bqI8tbeOONQACIwPlH4V+nVJe4o9bWP1zD07Q97oc9E0d5pMiw27LJMvcY2N1JzVrTLbUDYtHI+7zE27T0rpLtrOGPcqoF4IKj/PaoxdW9yCsL7eCp46en9ax9lUirRSR2R5U7mXoul+S0Sj5GjHTPp1rqrC2Z7f5mYL6f54rGhtCblSWXbyCffNahu208LGrtgkcH+KuzDUZR3MZ1knY5zxTaLDLlVPs+KZYT+Rp2GmyzdMnitHXJ2nULtyhHK+lZ1vDG0CqY13ZyBnoK4alJKrdmvMnHRlmwmVJfv5z8xxWhFcRtbsTI25QOM4xVC2hjRj8ihxwMNjNW5bWH7NJ95XzxgZG2uiFOLRyuq0zN1W4DxnG3aB3HJryrWlZtSk+6qlyBXpurALAzZb+6MCvNdbi8i/brjeefWvFzanoaqWqaKnh67e11LDS7WU/Lg9Bmvpf4feM5tF8GzapJJujtgp3mvlib9xdLIemSc5/nX0N8ITH4y+CPiSxU+ZJb23moFPI2j+VPhio413F9mPELRHk37Yei2994u0/xhpkedP1uAee8f8FwnDZ9MjafxqPwgq67pMbeX+8Vc/LycVH8KPFUfxB8I+JvA2pFGuVeSXTc/wCsEijcFH1IAqh8Mr+402R4ZFaNlHlsvoRXfKEatb2kFu9fU5eZR90wf2ifBcl54I1CZY2LW8RdfbHNei/sU/EiXxt8MItPuGinthJxHKu4L249K2da8OW/jPw/dWsjZW5iaLHqSMZryz9iOyu/APi/VtBu0aOSwutnlvxgHBH86zpYf2GPpzW0k0znq+7W5o9Tz/4+eIm1v49eJRD8qreNaxqvRdhKf0r3b4C2tv8AD34arf3G2GYgyO7d6+fLnTv7W/af8URSL+5tdYuZXP8ACMSnr2r0fW/EN54suF0uxYf2ZCBG+w8KOprz8LV9nXqYmW92kRg71KlzU8JQXXxZ8e3GoXzSMm4/Z933Y1zXvVtqFtoGlrAg2RwoC7D6c4rjfhh4XtfDujecoXlAzZ/gHp6Vy/xC+IbTfatl0sUMIOWB+9XvYGKw9J16vxPU9KUtbHO/tFfFN/F+q22k2crLZ/eYgYZj05r6F/Z70Bfh58ElvpF8u6vEPlYOWweM/wA6+Tfhf4euPin8So1SNplEiqMc8Zr7I8U3MGkR2+j2u3ybFBGOepHX9azySUsTVnjJbbIJz05Ub/gL9wdzeY7Sclj611i3rLprShtskfzg/wB09q4fw3qbC2h27t8fBx0/GtjxLrUmk6FuO3dIygD1zX2EZK1zCN9mfaX7CnxHntvGejq0xFvq0axTL/fbBUfrX2wzbfoPavzN/Z28STeHbfwvfJuWSKZZc+mHziv0wguFuLWGRTlZYw6n1Br8l4zw6hiY1Y7SX5H57xZQcK8an8yBm3r8v8qGU+lOO1h1x9KTOOMtzXxbPkhpU4z3+lATIxTto/vN+dI5AXG5s1IEIXmnSLuLe1NxuWkVmORXTZnOPjGW3U8sFGSflX5iKSNcKK5f43+Lk8AfBvxPrTf8w7TLiUe52MF/XFO95GlGnzzUVu2flj+3x8YF+MH7Q3iC+XatvKgtoyDnAUY/nmvkjW9S+y3Kx5YrCxzkc8V6N8Q9Uke+aZeZHkLnB7sSa878XIAu6Rj5cw+Rx7161O9rH75gcL9Xw9OHZGJerDraSyMcMCcZrlhPJp/3maaPGNuPmH/6q05kktp2G7cmeT6iqeqWD3Nqirjafulu3+FUo3VzopzV2pGLrETWN9HdKTtX5ty9/rWH4lTEMeq2vzZIjkjHfvW5e3qvayWr5XsprnbDVV0jUnhuOEmyDnnB9axlvfvuUvfV5dDm/ilaf8JD4Se8jX/SbdxNGB2K81ha/rsfifSbPVEjKGeLGD2I4/pXR+JI5fDlyyyfNayNgH61yrad/Zfh67t1+aOOVmTnoGA/wNcda0aljycVRbbmvn6nsXh3xIv9j6abuHdEttHtIP3flH510I+LWl6DEsNrD9qmxxgjaprzzw9pcnizwjpflSFVFsm455XCgGtfRfCUfh0NN8txJyeRwtddGrLk0PajJKEZrsafibxXfeJQvnMtuvJUdRXG6enmar8rfvC+AR/n1q14p1vpu6ZI4qx8IbFfEXjO3h2/u1fzXJHG0dq29o5NXMqmrVj2jwppA0bw/bxsSJGG8gdR7V1nhaPMwXOFYnHPesYRSFyqDaF6tnk10PhCJ3njXHGOMfr+tfQ5bHmkrDnGx10MAltlXcdyY4pk0KiHdtxvGD3P4VL5SqV5ZX4BwOBUMkHlRfPIrfMNpIr7GEFGHvHK5tS9057XbdYJ/k3KrLhvl4J9zWJdSNBEqgqyfTp9K6jVmMRkXCsqjJ981z99MsVygb7u3gjtXkYnkTujTmk47GA8ZkcrIrFTlQwXt1qTT0a2tpApZw/QY6Gp75dgTnhsYA9KdaRI+5Q3MgwAO9eTGSvZC9m0TR3TfYwvl7gUIx61paJ5Zs0ibeohPy5HOD2H0OazfIaF1Q/LtIGPepL7U20+MyM5zDg7R0FenSgk7sjmbVibxN4LhubfzIf3u4/LnsfesFNKtZbYRtFt2na3HBFdJpfjpLKVmaOOSK4A3gnp7ik1bRI7izjubaQ+S3zjJ7H1FZVqUKkrR+ZMOZKxxmteALLUR+8i2soJBU9sGvH/AI3aRDZfCybzJkabGI44+w//AFV754kk8vTFma3l/dEqTG4+ZSOM/rXz/wDF240+PwffNBDcLc+U2VJBCtzmvLzfCwjSaS6HHXc5Up3elmfOcC+Tf2si7mXG0HuBmvt34OGBvC3+kz2625ih+Yt8w45r4msrpre8USw7lxuz9cV9kfCi0tNX8PQ2ZtF2yRxfvsDOFXnnPf6V5fDb9+T9D4/hON6s16fqdrYa7aaZcSLZ3UKwfaC3zSDa3yqMZx7Z/Gu00m0h1BxtMPzdWRs4ryWK20dNDu186ZpLeZ1WB36ckZHFZ2hfEaXwbqCbZC8Uy8B2PSvovrns6qlU2Z91q04o9yufD8dwG6Lu4A9RVGPQH09ZGZNwxxgGofh/8T9P8SzR7gImYYBHQ135MN9aKGK8DIwOtfQ05wqrmixQWuqOIjga3mX737wc/L0rQUecyyLu28gZ9sV0B0pHhb5UAYcDHPFZ9/prDnaq7jgbO1ay5lqi1Rjuzl9RkSYeZ8y/Ljb7d6LWzjktVYtt75z2qxqGlmWZiOncA4plpbiG22bd3PGa8+NpT1HP3VcW3s9yN/Cy8A+9Xkt2hgw21wCM1HaXCyoQdo3YH0PNX4Y1jj7DcMHjINdFmtDB2krnO6xF5Nu6/NtJzwOK808Zx/Z38xt3zt0x0r1rUbNpmkWPlV9TiuJ8X2D3CuvlqDH8wJ7iuDMKN4FRdrHmd1fGJWTBYEZ6V7V+xBrkc3iDUNLmbbHeR+USfQgg/wA68a1e58m7dsKdoORiup/Z38Uy6D8QbWQxqVbjjsSRXz2VVlTxkZPa9jqqRcoaHl/xD1yb4C/tY6lNbEf8S7VC4Dj7y5z/ACNe/eOPCNnpEum+JNJbztL1oebtU7vszEZKn868n/4KR+DWi+Mi61GF8rWLGGcBRjDAbD+q1pfsO/tE2eiWl94b8Qwte6TfAEb/AJjbsOAVzXuYStGhmE8LU2lqn+J5MrrSW56ckStaR3Ub7GQD5W/iH0rj9UmT4fftDarr3y/ZtR0RdUkXsrxlkI/JRXrXiT4T3WgaW95p0kN9osn7yKTGGAYdPYjNfP8A+1bqzad4WspWVo5LjTL2zGG7fIRk/ia9nMounRc39mzTDFPlp866HjHhbWJtTvdR1lpFjvPEM7yykjhFdiePzr0v4VW63N/a6dbrujaTlj/G3U15L4GjW9+zCX5be3QE4PXFe2fBrWrPTVvdbZfLtNFRpTxy5AJA/GvgMDW9tWXPtuVgfdpc0fU7z41eMY/BunWOg2M8bXEyCS4YHPlAcbPrmvDfiL4vkhga0UZ3KNzL/n1qH/hKbjX9WvNTuD+8upTJ8xzjPNUfh14dk+JvxZ0/T4d7K0yvIT0IHrXXmWYTrTVGlrd2R1SkmtD6k/YJ+HA0rw9feItQUrcx8x8YDcZ/pXYXd/8A2lrMtwWVm80kAnFbAnj8BeDbXSYwPmUk7eOegzXO6IVtpN8ir97nvtr77BYeOFw8MPH1fqTGL2O18MwiW02rG27PUc1DqHiGTxj4z0vRU/eLHPukA6jFYXiPx3F4K0ppplw3JRVP3jjitb9kzwtcTeI5PEl95eLgGUIedozkV0SqXmqMXr19CttT6Y8KuthYQwRjadPIRee5AP8AWv0O+BHjFfGXwq0m4+XNvEtu4B7hRX5reAfFf9t6zrixhQqSo3TqDxx+Vfbv7Bev/b/CGrabJjzLWdZh6YYH/wCJr5jjjB3wqnFfC/zPkuKabq4VVGvhZ70Bg+vbrSN16f8A1qXlsYH603DN2xzjrX5K7o/OhxX5c0daaU428UvQVJXKyArhv60qDke9OjGV/Cheo6da67o5R7HCivn3/gp949j8Dfsh6tD5myfxBdQWEYBwWG9WYf8AfKtX0CxwR+VfnX/wWi+M0k/xH8L+BoZd1va241K4j67JDvAz+BFXRjd3Pa4ewvt8fTj0TufCXji5WC6kYGTphG9K4WO/a9iktnywUEqrda6/xXe/bfvcrkL8ozXCa3P9luvMjxHNGTtPY/WvQlKyTXQ/eHZsydQi+zTSbm27Rnae/vWfbXrC45XdGR0LcNWhqhW8aO6aRWZfvKDww7/1rJ/49Jty/NFyRntVuTaU0YyglIr69o321PMtzG2fmChvmFcf4gtJNUttrJtuoz34yK62e8jZN0PyyAHpWHrpa4QFtySKPvjvQ48yuZzs/dZyR1ddf0KaxnY/abYFRu9q5CS/8i4k0+6/cyyfcOeG9K3fFtnNo9wuqRIdyMDMoHDL0PH0rnPiLDa6xaw3VnPtkb54pN2MgdR9c15Vfbk6rY8bHVpRfN1W/mj034JXqr4LaN22tp5ZJc+hJK/oKn8Q+KJZnKRyeVF2/wBoVznwI1yHVvCOrSKwW5j8vzlJ6PgjkelWrtmubhV6sT0x0rXD1LU+U9fDT9pQjLyKsKTarcLsDcHkete5fBfwbH4d8MC+uIxHNcMTvI+7GfWuF+HXgaS+1Nf3OVQZc57V1fxV8fR+HNDbT7WfayIEwD0GK6acvZvmkdFKNnzvoelaJq1jqcvkx3kPndAp7k9BXW6Ppkunks0RXHAbHBzzxXyT8H/Ed5q3jFXjnkk8s7m56KCOfrX11oWvprFjEyMWzGDgn+LFfXcL1I17yfQwxdZN88dmaEd4fMXOQoPNM1S58y29FY8Z/pUEsKx3PzK3zJnv19KraneAQBRu/d857Gvq8RyxjoctOqmQXNyH3R7d68fNisHXCpmj3BW5yB1FbFrcq8uzco3Dc2f0rP1iDzvmUx7VwOorxKyctjeTVr3MuY+bcq23lTt21JDF5UgTYY3AycnilhtG+1GRdy9Md+9WXb7RtbO6QHD5GMVz0MNrdj9vZEsFvIYdzruVmJU5zkCqWpWjTLJIIt0eMEZ6VoadceSFV+Y29ecH2qaeNnhcLtC+mOte5RorlszmlJSloec6rJNpdxuXzDH6Z6VNpfxBNjALWXdJwcE/wVua9ojXR4j3DvisLUvDaw3f+rw23OMdK8mthXTqc0S1U1szRbxvp09rNC0zw7xuLDJ5H0+teM/FzU7FfCl867prhkcZVic9etekL4dW4LFYWkXofLIrz34iaZDbeDtWmk0+SOVUdUbHykeua8nMqsqtNpmFSP7qXoz5xsNZ8uaJ5FbawKkY+mK+ufhjDpWo+GtPmvrW9G+FfniTaBgf7J/nXyKbhfIsyIz5iyNkbe3FfXfwY16+tPAdrJDA80hjGxGh+Vh36ivHyKXvSXkfF8J6Ymcf63O28BeHvDuo6RerJDJNM7MsXnKxLDJ6E9D2ri/iT8I7jTIhcWys0OflB/hHauu8EatqN1bXH2uzhhty7mV0Kq0GfxyK3Bqtt4h0hreSdZJM4HPUV9W8PCvTUex93GTjKR4r4b1b/hHLqNQ0mY2G7Br3T4a/Ei3mtPLkkaVlI6mvG/FvhX7Fqc3lqwTNTeE7ttOm3bxtyD1xXlYTETwtXkkzaKufVVndWt7bwpz5v3iM1JqVnl1wGUYyfSuF8FeM7e9ljVphuYYGeDXfW0y3lptDNI3bHUV93hqkKy0ManNFaHM31grbfmUMnBwfvVm3u+F+PLjUcnntXU6lo7CJW2DLMMH19KwNU0vc7fd+UkNzWFTD8srozlUbVmiiu1FZlCtkA9K07RlW3Y8Z/mDWdbRi5f5V+5wOcfpWpYxK1sAyFW3fN9MY4/CqilzakK/L8KKVyhVNzBWXnvyK5bxbaNLasy7epHH9a6+eJcMqqxUk4J/CsjxJpaxQkD+I5Pp9aKlFTVmKSbSZ4j4ptfst+V8ld38yai8NX8mk61C0aYbcCP8AZrf8d6Vm5LAOwXkYrj4XeKdW/eAMee/FfC4in7PE+70dzrhK0bNnsX7S/gWX4ufsxx69axo9x4ZVzOSPnaM47+3zE18h/DlmOsFo5NrL6V91fs86rD4o8GXWgXj5sdUie0nRuhV1K5P59a+J7rwNq3wX+LN5o2tW/wBlmtZ2jG8fJLHuIDg9wcda9fNsK6k6GLjs9GebWmudH13+zj8fF0+wt9D1ebzIZgUdZGyuDxwD/SvI/wDgpg1n4L1TQbW12+RdxTzxqvYHYP6VnfHvwreaR4Os/Enh+T5bONJJViPzKo6n+teJ/tP/ABruPjF8M/Bep3E3nX2ntc6dcN6jKMufzP5V051mXs8DUwdXey5X3Rw5liHTp6GXoVzNdm3s4SQ90QoweRXbeMPEjabpFn4Y0+Qj+O/ZDwx4wp9emfxrhPBqTeHtLk1m6AWaSMLZqeoY/wAWP1rQ8NGa+nkuJmkkubhtxf1PfNfnOHrShC32n+CDDVpyil5G7faiLWyj2E7hjJHrX0l+xj8MF0DTI9bvIoxc3AZ1c/eFeEfDrwYfF/iaK3WJnjjG6Q9ia+p4dTh8FeFY7dZI1McYCgH8/wCtfW8M4DnqPE1dkelGP2olzxp4lOo635m4sqt8uD2pLTVodJ09ri5Y+XCMtu6tXHW+swyXH2q4k8u3X7pJ2jNYN94jvvH2vfYbNpG08vtO0ffxX1+IzGFPXd9DblnN3Oo0awvvjj4uXy45JLK1xgE8YzXqnj/9pLwl8DIYfDplk/tQQndDbRmRkQYJJx04qb4R+Hrb4b+EvOkj8ia446fMa+a/2prez1b9qa3TUN1na/Yd141udkkkRaIOAe5Ck/lU1J1sHh3itPaSaWvS7PKzjF/VcLKpDdHuvwh/4KA/D3RvEslxc6y9vHwkqPG38h9a/Rv/AIJV/tKeEfjT451iy8M63balJcWm9YVJWT5WH8J56E18v+Cf+CD/AOzz4j8PeFdeXxF4zgj8QWVve+WskUnnGRQ21QVJJycYFeP/ALcf/BPL4o/8Er55vib8Gda1TT9Ftwisy3SG+tEdsZkUcFfujAyQTXzuZZli8RhpUKiWqv5n51V4tliaM6NWx+8MqGFyu3DKcFT2pOg+prxX/gnZ8YNc+PP7FPgDxV4m+2Lr2oacFv2vIfKmnlRihkIwPvbc575r2hz02/jX5vKLi+WXQ8dSuuYdUbJgZpyvuoJzJ7YpblczG48sAD8aQH+dSkYUt3qPO/pxt4ro1OUdnLr/ABZI/Wvxj/4KPePm8cft5eNZEZXj0uVdNjweMRIqH/x4Gv2fhdY45pGwRHBJJz7IT/Sv5+Pi54xbxP8AHXxRqb7me81G4mLE5J3SMf61tQ1Z97wFh+bFSq9l+ZmaoxuQ5zjy2+U/41xGvvJI8itGYw2QX9a6V7h52kZN7Ddk47Vha1qhTMcwXaucnHrXfTs7pn6fW0kkc1Be/ZbzyZlCxuOG9azhG1ndyWxZRE3zKT/Kr3iCH7WDJEy7YwMHp0rNN5/a9u0cg8qROQxooytLkewStLXsRz6e0SmaLB55X+7Wbqc6yoSzLleB70r6gwlwmY5l656VnX95FqMbeYPJkzjep4NabSfYzld7mT4kkR7KSObpt4x3ryfU7LY0tiZPL2Ez2+e7Hgr+gP416dr1w1tEYpVEoxkP615j4/ja6ZZlI3wtuUjrmvKxsXueDm3w6nUfs0W41i08QBQ3nM8XmKO2M16tYeE9t3HwTyO3rXlf7PDbPGt5dQt+71WzLvH/AHXUrn8etfQ/gnT0W0k1G4k2R2o3Ij/xmtcDZwuz0sni3hEl5lu8uYfh7oLsGVZpAFO7+HFfOfxH+Jkl7q06lkx3P4V1nx5+LX2sqCM4PA3cGvB9S17+3r99q7WZsZHQ/SuXH4j3rRMsyx/s0qcHqz3z9mhRHomrakzYV5Ft4ie/BLY/MV9C+APGTWqqvmJtVMHPHX3rx74b+Cn8G/DXStOmy1wwaeQ46Mx/wxXXeH52lja3DLu67/pX0WS1J0YpI6cPJ+xSaPbNO8aid23NH8qfLVPWdX81FkTZJFyeD0rzk3k0D/LLkbecHgfWpoNYaFn+bzN/XB4r63605K7H6o6ibU/Lf76oQM5PcVXl1IdWVV3Ddnd61gy6iJ4Mn/lnxjPrVWOc3MnytJt4x9OaSxFpE6M6SO/V3JVgyjIxnrmm3F9k7Cm7bz1rHtbyQNhY+/p2o1PU8zr8rKuRnA65rSVa6B7anRWepKIvvYYcBc1oSX+y0+UsGx97Oa5ewn2qfmwqgAZ7VpQXDOoj8zOR1J4r0MLUSV2YSXQkvNTMc3zSMT6kc06bRV1g7hJhZF25HB6VjaxcusYZirDdtyO9NfxI2lrFIu79ypYLn7wrzsTjHKdnsP2aWqE1PwPLp1951vdruViGUsBxg15b8XbC/wD+EE1KaS+zarA6pGQP7xxXrT+ONL8XRs0hghmVSNkn3Scfzrxf4s+Hbey8D6he+dN+8jbapPyHPpXjZnyKm3HsZzv7CbfZnz6keVt1yJP3hIAGR2r6m/Z/1jWNM8OafJHbx3FoFzbs3VWwfl618t6R5IvbVV+QtuUg9unNfVHwKutO13wTDpd7ugkjO+O5jXDE5Pf8a8XI170mfF8L6YyVux618OLe78Sxas11FHAJXf7RGZF4yvHHUVkXPwzi0ks8Mcvls2PlbI71Z+HXh+10RdUmk1qSREYoUkk/1wI+Xj1Ga7TwpBDeJtW8DEKCeeDX3FGUJ01HqfoNNJyZ434n8PPbqyxyO4z0NcissljMqSQsqseDivpTxV4JhvY5JlWFZM4GB1rzvU/BrTPJ8ifu1I4H615ePy9qXMi6dTl2scr4X8YjT9ThH/PNtvNe6fD3xTHqtiZFlG9WzxXgmseG/wCzpFk+YkcggYxxXTfCzxO+m3eyQeWpPc9a0yvFSoVFGaHK8lc+gL0+fFHJyuf0rntXVo7xlzuZuQcdq3NDumvrRZFaNlkH5VR8QWpmYsW2sgI47Cvs6sYThzJHLynPwNHBOuTyuSanjh81Ny5yrfnUQjispMbmk3Lu3HtViMrOyt9wfcyOn1rjjGJMeZ6MdHvl3cghjxt/i9aPE+lI+nKd2TjPzcZqe3ji/edWYd84q7qFmPsEYWTzMgEV20aam9QqStFWPFfG+n7nZVVl45rz2bT2tZC38Ocda9f8e6a0N9I7FT8vK4654615leGNpivlNtRscDrXx+a4XlrMiNSXU9K+CYnis1mhkBjiPKgfe9q3P2xvgh/wujwfa+KrG2km1vQ4lt5YoVy89v2OPVT39zWV8E5F02Fmhf8AdyN80Zr3r4f6rJYXMci+WxxgA9GB619VktCFXCezqGGIjFtM+E4fGclr4amsbhlfT1gaN93BwRivlm0tV1qaTR4332dvfG5dh2HH8/6V9t/8FM/gHN8JfD+peONFZW0PXJtktug2mymYHPTjYSODxy1fEXw2tvsmk3E7cvIxJBr854wqTo144apvHX5M8PMaidaNM6u9uX1q/jhztjiG0KOgA6VsWt0dNRbe3HmTTYAx2rnNKuvvNnmu9+E/h5NU1AX0xASFxxjsK+WwNJ1Jpdzuw9nJKPU9m+BHhePwjpU15dsY45OSznBJ4zirXiTxj/burzc7bWM8MDwQK4nxr8Sm8QtHY26iK3txyQfvHpWZHqdxrM0NnbrtVwEYd/c191Vx0MPSWHof8Oe3TjH7R1Gp65ceK7yPTdPTdGo+Z+oBPT+te7fBT4bJoOn213dKVW3TJLcEGuV/Z7+ECwQySTZZcgs4HT3/AA/xrrPiH8R1gmj02z2rHC4hBVvmbHevSynBzX+2Yv5I3vyq0Tr31VvHuqw2sLbobdxgJ9a+Z/26o/s37SzR8q0ujy4XuCEQ4/SvqL9nvRtkE11JjdnjNfNP7fBg/wCGq/DrZ3G4tZUfJ4JMIr2M+k3gfave6/M+U4gpt4Kpd/I/Wj9gHX7fxZ+zb8P/ABpeKJL/AMK6DY2mlqzERi5lka3O4d8BUNVv+CiN3qX7UX7Hvxe03S9NkntdJWKNbwSfvri4inVmGP4V25OMfjXHf8EnfHVin7I3g3w/rNvNNp3ixLvTIpk+7bTQXMzBmJ4BIZAp9RX2x4x8AW9r8Kdes4FhaPULGVZ5Y4tjO6xswdh/G5xy3FfLOok3KWt7WfRLr+p+AOnVWNc/sPb11vf8DU/YS1KPWf2KfhPdRtHtm8KaeTgd/IQH9c16oz4+7jnj614n/wAE2dQF1+wd8L2Ufc0dYTjplGZf6dK9ukOV3f5Ffn9ZWqyt0bProaxQ0789BQg2gk01hmOjf/8AqzXPfUfKxO/T8aR17imlmZf8KepyK6jmMzxvqC6X4H1idn2+XYy5b0+Uiv53dX1fzvHOpfM3+vkJ9Opr98P2rfEv/CJfs6eKr4sI/LtNobHqyiv5+b1vsfjfU42b/WzO2Pqc12YWnzJtH6NwLJxVRryNj+01t0K7mAxztOKy9aY3EfzfxEYNEjuQ38Rx+lVrqUsPmZtuM4+ldHKr3P0T20nujCvy0d15TKApPpnOaw79VsbtbhM46EeorXursNPtw5Vm6njv6Vmawu6MY9eBUyi9kVGpf3rFTU7f+29Oa4i2rKuTnoWxXNDVba5O3aysvDAjvWpZXjJM8JbbuJK8dTWR4r01pirwssdx6jgGiMnytM5sRN3547Gbr2oNZWbLJ+8UD8hXn/iq4juEaSPjjGMdK27/AFOVJXhuW2svG09653xCfOi3Q/K3pXn1qieiPnM0rc6dv+GK/wAGvGv/AAiXj63Zy3lrJjHbB4/XNe1fEX40SXdq8C7o4VjwAOBn1/lXy/f3jWd6sg+Vgcg11fifxi154XtJg7MWh2/Vhx/SuFVpU4uMTny3OPY4ecHutjE8feMpvEOrCBZJJOSevSuy+APgGbxd450u1aLKrMssrHoEX5j+gqr8Jfg1cPA1/qsGZLgB4lY8gH/9dfT/AMFvAtp4Q8OXF+sKwzSIY0cjkA1pQoubUmdGW5TXxVT6ziNEaOv3Jur2VRn93hTz044qnZM0MjtGzKFOM56VJHM1zcTb2RjjBIP61Ve0c3TBA5BbpnrivrsLCyuz6ao4r3I9DRW/mmH7uZhtHOR1qaxvJBMzSEMnfaen4VBZaZK43LE2OhHvW1aaNIjNtiVdwwwx0rujUSehjySZVtreSd9yr/rCcc9a07eymmCkNtYY6dqv2Gj+SsbKoyOCPWt6DRYZoWPluV6ntiuqN5alxpxMeyjkRl+9tXgn1q9b2KSxbTHvPv3rUh8P/uo9v8Xyhs9B1obRfJb92PmX+PNdkeZJByK3crxaJHKDlfvKPlI6Y70CxjXaojG4A7c9+tXPKkgG1j8xPLg0Odn3lJZeeD0rqUmZOBk6dplvqMzxtjbuIAIPBFS3/hKNJljKZbdheMjHpWhLB5kim3kCzMo5dvlkepFtr68iRoVbzFOx1bqj1hKHMzTlW6OdtvDVnpl1NJdWkJ4wAU3AYB56e9eUfGnwf/xafUtQWb/RthRByRESegBr2i5vtU0iOZrjcAU25dCyr+VeF/Hu91ZvhveR3Nx/opQMqKh2v7nIrzMyoqNGT8jlxEv3M/R/kfOGmwrY6hEzqzxyLw3cV9N/A7WdHsfD1qurWbPGygwTquSnb+tfNegKz6mAHzGIyPpmvq79mma31TTLXTtQhaa3jizF8v3vXBrxMji3PQ+H4VlFYyT8jp7Hw7Y3nhDULmza4b98xiLNtzjkcAmue0XxJd+HrtlLT+m0HhcV6dpOhadbw339mwx2qrKzL5kfX5RnJHvmuc8ReA766sPtCrbzlupi6/iK+srYeaipU910PvObXQ6Tw78VGmW3hmcyOQMBlGTW5J4ksr4HzF8llOGKruB9BXiVxpmoaepk+bMbDGO1dHo/iKQycyMCODvxz+FOnmU/hqI0jTXLqdvqOlWerFo1aMrJwCw+7xXMaz4Dkspo2tWXrlW7+39acL7eyssjNj7wB6U+61WaBYwrFRk7QeaqryVLOxUbpWO6+GWqyLBHAzM82MnPAyDzXWajcLmTcu1mH1ryXwj41W01FY5NqkZGcHJr0zTtUW9tNzMjKy+vNfQYKsnS5Wzl5PesZ95F/pca+XldpJHqKZFatIrbM7hzgHpVq9iVgoQqpbpuIqvGwTcCq7lGCUFF9TVU+X4mTKWtxvaRvn4XPINbb2LXOlRMv+rYbgQMEVmxoqwMGUA4yD2Wtu3fzfD8K/MzIdoY9hXdh5WkjLeLPPvG+kyz7mH3SpU+/pXlGuaPJBdQscRFG+bn71e8+I9NkuI2jk/u8Y64FeV+N9LaGb5Vbdn+L05rx82w3M+ZB5Gp8LomSF5FkG0MDjb+FeweG52hnWP5mCjcCf4a8e8BXDWlkFC88bhnt716VoWqRyzDbu34wwz0r1sn5oU1FGckro+df+Cof7S66Nqn/CATrIbHVNI82VSfkMpJKHHsQv5V8OeFNQ8rQWj/ANsjI719af8ABY34VTah4k8N+JIo/wB2+mrau69N4Zzz74FfGvhuUx2yQKDtj5bPrX5PxrWrTzN06nTb0Pj8bXqLFty26eh6B4T0yS+kj+6ytzXcTa0NC09beFth2ndt7muT0O4+w2CsvyyFRtAFa2j6W2oss11IVXO45btXjUajprlp7v8AA9zBR5ad11Nbw3FNr955cLZyMnP+Ne3fAr4cm61O2jVY5pN+Hf3rx/wv4qWDVVt9LjAUD94Sv3q+qPCV9b/Dj4U/25Kiw3D2+Ydw58wjqK+iyHCRxFTml9nVvoe1Q5be7qzU+LPj21+F2lx6bCSt0V3SGPgH2rg/hfoF34n1NL2Vg0bMSAeTnPWvL9S8T33xP8VSTT3M1wWwMk/pX0x8I/Dy6NpFpvTb5agsfWvq8LiJYzEpQ+GJ0SqJbnonglG0yy2/6ticYHrXyP8A8FBBJB8ffDt0kZ3tLhSHzkbBmvryGJZrJpF3b1kCj8e9fIP7c2m6pqfxTsWtbdmk0sNN5mzhlVQXI+ign8K9LiaXJlzUdXp+Z4edR58HUS7H3h/wSk/aS8BaL+x3H4X8VXsn22PxBeIbX7JJIuGZXUhwu0HLZHPBr7y+HHxkk07w1eafqU2p6hY6jby/2dcXtsqvbgRsACylt4weWY56V+KX7LH/AAVZj/Zt/Z6HgGPR7LUo31htZiuCqMk7MULRuGYcDZ0x3r7B/ZP/AOC83hvW9a0zwz4/8N2+l+FfKe1juLXc7/MABu3ORjj+HpXydOrRlho82r/I/EJZfXVVStoj71/4JE602tfsIeHonkLy6XqWpWZbsQt7NjH4Yr6T++59v1r5G/4I2+JdLv8A4CeMtP0afz9EsPGOqHTm3Fgbdrh2Q5PJ+Vh1r65DbhXxOYU3DETitr3/ABPV5VFId1pvlr/k0oPzUorz7aku5WV8BfenIcv1qNY2LD7tShsjnGV6V2cpyngf/BTbxAPD37HniRvMC/aJIYFOcZy4P9K/Cr4lO2h/FblSI522nPvX7O/8FmNdbSf2SraBfvX2swIPoEcn+lfjr+0DpDyadFrS/M1vJvx7KxU/pXTg6nK3E/UeC6LWDlW6NlK9kDjbEzejH0FZj3clvdNGzNtbIQnuPWnW+pIyxyqrFZQG+lQ668lrGWVlOOhP610yXU+8p7WZQvN1td5wr7hwSOlZlzKsj5dCWY8Vcvblrq3VowFkXq1Z99e4uAjMVwPvAcVVlbmM3eJg6wy28zSIG/dtnH41n+KpX1PS45rfhj/d6ir+tFSqq3zZ54rF06VoJmtCy+W2Wz/drlqXTu9hNRceTZs4bUruPUmeO64uFbCv0KmuX1e9m0iVobjDbuVf+Fq6Tx1YfZNTkkxt3NjJrmtWlE9r5Uy74z0INefVldnxeYXTa6o5HxQisu+Ns98ZrufgR8Of+FhaVBdXvmf2fp07BgOkh64+ma4S+0yafVIbSMBmupRFE/qScDNfVPwn8BHwZ4FsdMVdzY3XBHV2Y5P5Z/Ss6NFzqJ9DHIcEsRivf+Fav1NfwJ4aPiHUfL2Yhj+XAHRfWvQ/FVymk6N9hgVFSMBVPrU/hzQofCtqvkssjSrl8dq5zxjqzNcusihdp6Zr1qajE/Q5XUbIZo+hTXoeRdvTnFbGk+HppXUFNuW4z/FWF4f8ZfZovLCp+7ORz1rotO8ex3M0SjaWXPI617VPEU+WzZx8sr6m5H4eWxh+VvfJPWrUtlKiLIBzJUMHiEX1tGrBWVckH0q4dQGRtYsGxnHauiEYtXTNI1orRojWZoVwGAIPethZmltCq/KwAJwetZ0c/nII9qlcklz/AA1b8xIoW+6pcjmu6i2tDKNnqaVtIV09XZwWDgAVYF4oUbdpA4I9jWI1+1vGFJXy+xzSvqEm3cnb72f4q6/aaDSdtDXjliuZlVuGbJI7H0qWW3hljO4qnbjviuZs/EOLoltqtjauexqxJ4jLnazR5U8471vCWtiG3szUuLTfEyrtVnPHGCO4IFTWvmXiySm4khvo1XIAO24A9fRh6965e88c+VN8p8zbxg1lt8QWtrmaKMhN2D1yK1Tindk81m0dpqesalHo907TWs0O3LI0PXtnr1+lfPn7SWoahF8PJreZ4/s7Ip2iLa3P15r0/wASzzar4euLq3utyyEJKmM4bIPA7ivIv2lNI1R/AklxPtaFUVInRSAee9eZnkkqD5UcuKTWFnJ9mfPekxNZ6guwhvMi3Dnjr3FfVP7Pk2oad4Xt76CaFgycB4C3kH0HOOee1fKvhyY/2pGoUbxGQcjrzX1D+yF4sjW8uNPuFXylVcfNz9RXzvD7/e8tz4Hhl8uLal2PUrJL680jWriPUHjumdVW3W3KxksoOQT0JzW7oEF5pkMdtM23zUyWI4b/AAqOLxvp+i+JNatbpfMkkuI3hkHRQIk6it23ubHVghhu0+7uwxHt3r7jmUXe/vH6HGNzltd8JSOm2NmbcxYoB7etcXq/hy6sbzJjkj28nNe3QaWjbZGZXX7wIPNV9Y8Jx65Ekkw4UELnilWwEa2sdx87TPJdEv2kmj3BVbjLdiO+a6G1sl1KL9+2zdxle3pVnV/hpJFGwiLdd3zD+VU4dPvbGJl8xl29ABmuSnRdOXLJG0npzIpXOgTWF6swYlc4D7eldz4OvZJrNVZldl4HvXO2Us1xCscrLub5jk1e0QGxvwnyyKxyOa7sLHkehnLvY7G5MYiyQu4deen0qPyfN3MVZeM7R0x6mord1a3Lso24win8K0LYGaPIDfvFwR6V6cdUJP8AmJrKBHhbc3ysOD1rc00KtjGiqeucnv2rL06L7NYhGGNx/irc0Zx5cZUoDjvXp0F70TKVmmosh1WwFzJn5SVU5VevpXn/AIx8PLKimT5Sr7cY5r06e4Hn8KMtwxri/iUpCrIw+V+OO3p+tPG0eaGgUd/eOb0Pw/HDHuVWVVYhW/viuw0zT/s93uVW2svJ4rK8Jq0ui/61GVXbOR0rqbEyNZb12JtHcfep5fTcd2V7jZwX7fPw9t/iJ+x9qFysbPfeH5UukK8llyFYH8GJr8ptLhln8RLYxKyqXDSeoWv2k1nwp/wnHwo1/RpH+XUbOVAAOQxU4/WvyG8Q+HJPAnxX1i0ZTvhITBFfn/iJg+WrTxMeqsz5XOsPJTjNbI6nTrSPcrSEhF7VV8SeKzaP9ntSvPAx1rN1vxS2lWIzgzMQqD0Jo8A+HpNf1FbiYfdfjHc96/PuZv8Ad0tE9zaNdXUKR6/+zF8O/wC3vEa/aGZYcb5XbsK7H9oT4wy65qz6HpskbaZYkQQhf4scZrjb3x23w50KSy09lNzeYLuew9KrfDbwzPruoxXEnzSyyY/OvpaWI9jh1hKO73Z72Hly2jHfqz039nr4Z/arpZZ/M2xsCSe5zX0xDaRaZZLbr2UHJ9K80+HugR+FdIUMshIOW2nvXb2mpte20bLIrLuGN3UCvvskwqw9FJ7sqt5HVeHZFFvLvaZtzhueoIHSsX41aLp+q+DryW60+ASSRtGs7D94gIw2CP7wyMehrU0ZriadvMkySR0HcVxv7QPi1rTQltlYsztkl/X/AOvXtYycKeHlOa6GKp+0fLLY8n+Bf7K3g3xl5zXmmxHyJmSP5TyD7V9LaD+wd4D8V/CeTRrjTBDG1wDDdwjbPDgdVb+nvXnn7KGiyasLh+d0kwZdvbmvrKWVNEs7OzUMxwHYE9Ca8/I8DRq0HKcU7+RjUwNBStyr7j3X/gjf8ObX4EeHdb8F2d5d31vETc+ZckGRydgycAD9K+4Nh3cDpXx7+wHJ9m+NWorn/j80/cB6Y2n+lfYm50zz1Nfl/F1GNPMXGKsrH5vnWHjQxLhDYa2M/wC1TkPy+lA/eH0oQ8Yr5e+p4/Mf/9k="/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354013" y="5211763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1D3064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1D3064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1D306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#2105CS102(OOP)  Unit 02 – Object Oriented Thinking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 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 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 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#2305CS102 (OOP)  Unit 02 – 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6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r>
              <a:rPr lang="en-US" dirty="0"/>
              <a:t>Unit-2</a:t>
            </a:r>
            <a:br>
              <a:rPr lang="en-US" dirty="0"/>
            </a:br>
            <a:r>
              <a:rPr lang="en-IN" dirty="0"/>
              <a:t>Object Oriented </a:t>
            </a:r>
            <a:br>
              <a:rPr lang="en-IN" dirty="0"/>
            </a:b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Concepts</a:t>
            </a: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swati.sharma@darshan.ac.in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Swati R Sharma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2305CS102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8" y="5156790"/>
            <a:ext cx="1425172" cy="1425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4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Object?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1180" y="863444"/>
            <a:ext cx="4270257" cy="5590565"/>
          </a:xfrm>
        </p:spPr>
        <p:txBody>
          <a:bodyPr/>
          <a:lstStyle/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key</a:t>
            </a:r>
            <a:r>
              <a:rPr lang="en-US" dirty="0"/>
              <a:t> to understand Object Oriented Technology.</a:t>
            </a:r>
          </a:p>
          <a:p>
            <a:r>
              <a:rPr lang="en-US" dirty="0"/>
              <a:t>An entity that has state and behavior is known as an object. e.g., Mobile, Car, Door, Laptop </a:t>
            </a:r>
            <a:r>
              <a:rPr lang="en-US" dirty="0" err="1"/>
              <a:t>etc</a:t>
            </a:r>
            <a:r>
              <a:rPr lang="en-US" dirty="0"/>
              <a:t> </a:t>
            </a:r>
          </a:p>
          <a:p>
            <a:r>
              <a:rPr lang="en-US" dirty="0"/>
              <a:t>Each and every object posses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Behavior 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6365043" y="2092324"/>
            <a:ext cx="2733675" cy="248413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8900000" scaled="1"/>
            <a:tileRect/>
          </a:gra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OBJECT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3076" name="Picture 4" descr="Youth Identity Workshop - Children and Youth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t="992" r="32520" b="18712"/>
          <a:stretch/>
        </p:blipFill>
        <p:spPr bwMode="auto">
          <a:xfrm>
            <a:off x="4611715" y="2830459"/>
            <a:ext cx="1543050" cy="133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ach-ICT AS Level ICT OCR exam board - database attributes, entities and  entity relationship (E-R) diagram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5"/>
          <a:stretch/>
        </p:blipFill>
        <p:spPr bwMode="auto">
          <a:xfrm>
            <a:off x="9308996" y="2270008"/>
            <a:ext cx="2672726" cy="24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ehavioral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11792" r="8805" b="21002"/>
          <a:stretch/>
        </p:blipFill>
        <p:spPr bwMode="auto">
          <a:xfrm>
            <a:off x="6722229" y="4738385"/>
            <a:ext cx="20193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e Picture Of A Key, Download Free Picture Of A Key png images, Free  ClipArts on Clipart Libra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011" y="841375"/>
            <a:ext cx="2439737" cy="12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36" y="5136726"/>
            <a:ext cx="2753826" cy="13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Constructor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define your own constructor, the </a:t>
            </a:r>
            <a:r>
              <a:rPr lang="en-US" dirty="0">
                <a:solidFill>
                  <a:srgbClr val="002060"/>
                </a:solidFill>
              </a:rPr>
              <a:t>default constructor </a:t>
            </a:r>
            <a:r>
              <a:rPr lang="en-IN" dirty="0">
                <a:solidFill>
                  <a:srgbClr val="002060"/>
                </a:solidFill>
              </a:rPr>
              <a:t>is no longer used</a:t>
            </a:r>
            <a:r>
              <a:rPr lang="en-IN" dirty="0"/>
              <a:t>.</a:t>
            </a:r>
            <a:endParaRPr lang="en-US" b="1" dirty="0"/>
          </a:p>
          <a:p>
            <a:r>
              <a:rPr lang="en-IN" dirty="0"/>
              <a:t>The </a:t>
            </a:r>
            <a:r>
              <a:rPr lang="en-US" dirty="0"/>
              <a:t>default constructor automatically </a:t>
            </a:r>
            <a:r>
              <a:rPr lang="en-US" dirty="0">
                <a:solidFill>
                  <a:srgbClr val="002060"/>
                </a:solidFill>
              </a:rPr>
              <a:t>initializes</a:t>
            </a:r>
            <a:r>
              <a:rPr lang="en-US" dirty="0"/>
              <a:t> all instance variables to zero. </a:t>
            </a:r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35287" y="2191658"/>
            <a:ext cx="4541513" cy="2873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accNo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</a:rPr>
              <a:t> balance;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//default constructor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60685" y="2191657"/>
            <a:ext cx="7300135" cy="2873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MyBank</a:t>
            </a:r>
            <a:r>
              <a:rPr lang="en-US" sz="2000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 ma=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MyAccount</a:t>
            </a:r>
            <a:r>
              <a:rPr lang="en-US" sz="2000" dirty="0">
                <a:latin typeface="Consolas" panose="020B0609020204030204" pitchFamily="49" charset="0"/>
              </a:rPr>
              <a:t>();    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"balance="</a:t>
            </a:r>
            <a:r>
              <a:rPr lang="en-US" sz="2000" dirty="0">
                <a:latin typeface="Consolas" panose="020B0609020204030204" pitchFamily="49" charset="0"/>
              </a:rPr>
              <a:t>+</a:t>
            </a:r>
            <a:r>
              <a:rPr lang="en-US" sz="2000" dirty="0" err="1">
                <a:latin typeface="Consolas" panose="020B0609020204030204" pitchFamily="49" charset="0"/>
              </a:rPr>
              <a:t>ma.balance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 }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7587077" y="5586545"/>
            <a:ext cx="2892237" cy="50945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balance=0.0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587077" y="5257361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6078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  <p:bldP spid="7" grpId="0" build="p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No-Argument </a:t>
            </a:r>
            <a:r>
              <a:rPr lang="en-IN" dirty="0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714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No-Argument </a:t>
            </a:r>
            <a:r>
              <a:rPr lang="en-IN" dirty="0"/>
              <a:t>Constructor: MyMain.java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720980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Cube</a:t>
            </a:r>
            <a:r>
              <a:rPr lang="en-US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width;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height;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depth; 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Cube()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</a:rPr>
              <a:t>System.out.println</a:t>
            </a:r>
            <a:r>
              <a:rPr lang="en-US" b="1" dirty="0">
                <a:latin typeface="Consolas" panose="020B0609020204030204" pitchFamily="49" charset="0"/>
              </a:rPr>
              <a:t>("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		  		Constructing cube</a:t>
            </a:r>
            <a:r>
              <a:rPr lang="en-US" b="1" dirty="0">
                <a:latin typeface="Consolas" panose="020B0609020204030204" pitchFamily="49" charset="0"/>
              </a:rPr>
              <a:t>");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width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height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depth = 10;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}//class</a:t>
            </a:r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b="1" dirty="0" err="1">
                <a:latin typeface="Consolas" panose="020B0609020204030204" pitchFamily="49" charset="0"/>
              </a:rPr>
              <a:t>MyMain</a:t>
            </a: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public static void main(String[]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Cube();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4778466"/>
            <a:ext cx="2033734" cy="1827786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rot="10800000" flipV="1">
            <a:off x="2218766" y="2259105"/>
            <a:ext cx="6575611" cy="645459"/>
          </a:xfrm>
          <a:prstGeom prst="bentConnector3">
            <a:avLst>
              <a:gd name="adj1" fmla="val 50000"/>
            </a:avLst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29082" y="40329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22426"/>
                </a:solidFill>
                <a:latin typeface="Roboto" panose="02000000000000000000" pitchFamily="2" charset="0"/>
              </a:rPr>
              <a:t>If you implement any constructor then you no longer receive a </a:t>
            </a:r>
            <a:r>
              <a:rPr lang="en-US" b="1" i="1" dirty="0">
                <a:solidFill>
                  <a:srgbClr val="222426"/>
                </a:solidFill>
                <a:latin typeface="Roboto" panose="02000000000000000000" pitchFamily="2" charset="0"/>
              </a:rPr>
              <a:t>default constructor </a:t>
            </a:r>
            <a:r>
              <a:rPr lang="en-US" i="1" dirty="0">
                <a:solidFill>
                  <a:srgbClr val="222426"/>
                </a:solidFill>
                <a:latin typeface="Roboto" panose="02000000000000000000" pitchFamily="2" charset="0"/>
              </a:rPr>
              <a:t>from Java compiler.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9507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4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657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Constructor: MyMain.java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Cube</a:t>
            </a:r>
            <a:r>
              <a:rPr lang="en-US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width, height, depth;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</a:t>
            </a: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w, </a:t>
            </a: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h, </a:t>
            </a: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d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{</a:t>
            </a:r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</a:rPr>
              <a:t>System.out.println</a:t>
            </a:r>
            <a:r>
              <a:rPr lang="en-US" b="1" dirty="0">
                <a:latin typeface="Consolas" panose="020B0609020204030204" pitchFamily="49" charset="0"/>
              </a:rPr>
              <a:t>("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		  			      Constructing cube</a:t>
            </a:r>
            <a:r>
              <a:rPr lang="en-US" b="1" dirty="0">
                <a:latin typeface="Consolas" panose="020B0609020204030204" pitchFamily="49" charset="0"/>
              </a:rPr>
              <a:t>");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}//class</a:t>
            </a:r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b="1" dirty="0" err="1">
                <a:latin typeface="Consolas" panose="020B0609020204030204" pitchFamily="49" charset="0"/>
              </a:rPr>
              <a:t>MyMain</a:t>
            </a: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public static void 				main(String[]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 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426" y="4626223"/>
            <a:ext cx="2033734" cy="18277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3350" y="2057400"/>
            <a:ext cx="4438650" cy="400050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9128" y="1768258"/>
            <a:ext cx="5866921" cy="479641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27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Constructor: MyMain.java with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Cube</a:t>
            </a:r>
            <a:r>
              <a:rPr lang="en-US" sz="2000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double </a:t>
            </a:r>
            <a:r>
              <a:rPr lang="en-US" sz="2000" dirty="0" err="1">
                <a:latin typeface="Consolas" panose="020B0609020204030204" pitchFamily="49" charset="0"/>
              </a:rPr>
              <a:t>width,height,depth</a:t>
            </a:r>
            <a:r>
              <a:rPr lang="en-US" sz="2000" dirty="0">
                <a:latin typeface="Consolas" panose="020B0609020204030204" pitchFamily="49" charset="0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Cube(double w, double h, double d)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{</a:t>
            </a: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"Constructing cube"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latin typeface="Consolas" panose="020B0609020204030204" pitchFamily="49" charset="0"/>
              </a:rPr>
              <a:t>void </a:t>
            </a:r>
            <a:r>
              <a:rPr lang="en-US" sz="2000" b="1" dirty="0" err="1">
                <a:latin typeface="Consolas" panose="020B0609020204030204" pitchFamily="49" charset="0"/>
              </a:rPr>
              <a:t>calVolume</a:t>
            </a:r>
            <a:r>
              <a:rPr lang="en-US" sz="2000" b="1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("Volume=" </a:t>
            </a:r>
            <a:r>
              <a:rPr lang="en-US" sz="2000" dirty="0">
                <a:latin typeface="Consolas" panose="020B0609020204030204" pitchFamily="49" charset="0"/>
              </a:rPr>
              <a:t>					     +width*height*depth);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latin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calVolume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2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MyMain</a:t>
            </a:r>
            <a:r>
              <a:rPr lang="en-US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		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c.calVolume</a:t>
            </a:r>
            <a:r>
              <a:rPr lang="en-US" sz="2000" b="1" dirty="0">
                <a:latin typeface="Consolas" panose="020B0609020204030204" pitchFamily="49" charset="0"/>
              </a:rPr>
              <a:t>();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512" y="4626223"/>
            <a:ext cx="2033734" cy="182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Constructor: method with return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Cube</a:t>
            </a:r>
            <a:r>
              <a:rPr lang="en-US" sz="2000" dirty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width,height,depth</a:t>
            </a:r>
            <a:r>
              <a:rPr lang="en-US" sz="2000" dirty="0">
                <a:latin typeface="Consolas" panose="020B0609020204030204" pitchFamily="49" charset="0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Cube(double w, double h, double d)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{</a:t>
            </a: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("Constructing cube");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width = w;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height = 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depth = d;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latin typeface="Consolas" panose="020B0609020204030204" pitchFamily="49" charset="0"/>
              </a:rPr>
              <a:t>double </a:t>
            </a:r>
            <a:r>
              <a:rPr lang="en-US" sz="2000" b="1" dirty="0" err="1">
                <a:latin typeface="Consolas" panose="020B0609020204030204" pitchFamily="49" charset="0"/>
              </a:rPr>
              <a:t>calVolume</a:t>
            </a:r>
            <a:r>
              <a:rPr lang="en-US" sz="2000" b="1" dirty="0">
                <a:latin typeface="Consolas" panose="020B0609020204030204" pitchFamily="49" charset="0"/>
              </a:rPr>
              <a:t>(){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     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width*height*depth;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  }//</a:t>
            </a:r>
            <a:r>
              <a:rPr lang="en-US" sz="2000" b="1" dirty="0" err="1">
                <a:latin typeface="Consolas" panose="020B0609020204030204" pitchFamily="49" charset="0"/>
              </a:rPr>
              <a:t>calVolume</a:t>
            </a:r>
            <a:r>
              <a:rPr lang="en-US" sz="2000" b="1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}//class</a:t>
            </a:r>
            <a:endParaRPr lang="en-IN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9" y="837274"/>
            <a:ext cx="5371142" cy="4765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b="1" dirty="0" err="1">
                <a:latin typeface="Consolas" panose="020B0609020204030204" pitchFamily="49" charset="0"/>
              </a:rPr>
              <a:t>MyMain</a:t>
            </a:r>
            <a:r>
              <a:rPr lang="en-US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public static void 		   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  double </a:t>
            </a:r>
            <a:r>
              <a:rPr lang="en-US" sz="2000" dirty="0" err="1">
                <a:latin typeface="Consolas" panose="020B0609020204030204" pitchFamily="49" charset="0"/>
              </a:rPr>
              <a:t>vol</a:t>
            </a:r>
            <a:r>
              <a:rPr lang="en-US" sz="2000" dirty="0">
                <a:latin typeface="Consolas" panose="020B0609020204030204" pitchFamily="49" charset="0"/>
              </a:rPr>
              <a:t>;    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vol</a:t>
            </a:r>
            <a:r>
              <a:rPr lang="en-US" sz="2000" b="1" dirty="0">
                <a:latin typeface="Consolas" panose="020B0609020204030204" pitchFamily="49" charset="0"/>
              </a:rPr>
              <a:t>=</a:t>
            </a:r>
            <a:r>
              <a:rPr lang="en-US" sz="2000" b="1" dirty="0" err="1">
                <a:latin typeface="Consolas" panose="020B0609020204030204" pitchFamily="49" charset="0"/>
              </a:rPr>
              <a:t>c.calVolume</a:t>
            </a:r>
            <a:r>
              <a:rPr lang="en-US" sz="2000" b="1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</a:rPr>
              <a:t>System.out.println</a:t>
            </a:r>
            <a:r>
              <a:rPr lang="en-US" sz="2000" b="1" dirty="0">
                <a:latin typeface="Consolas" panose="020B0609020204030204" pitchFamily="49" charset="0"/>
              </a:rPr>
              <a:t>("				Volume="+</a:t>
            </a:r>
            <a:r>
              <a:rPr lang="en-US" sz="2000" b="1" dirty="0" err="1">
                <a:latin typeface="Consolas" panose="020B0609020204030204" pitchFamily="49" charset="0"/>
              </a:rPr>
              <a:t>vol</a:t>
            </a:r>
            <a:r>
              <a:rPr lang="en-US" sz="2000" b="1" dirty="0">
                <a:latin typeface="Consolas" panose="020B0609020204030204" pitchFamily="49" charset="0"/>
              </a:rPr>
              <a:t>);    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3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124" y="4732064"/>
            <a:ext cx="2033734" cy="1827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027887" y="5022729"/>
            <a:ext cx="3047999" cy="83572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Constructing cube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Volume=1000.0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027886" y="473206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58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i="1" dirty="0"/>
              <a:t>this</a:t>
            </a:r>
            <a:r>
              <a:rPr lang="en-US" dirty="0"/>
              <a:t>’ keyword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2" descr="Quiz: this / that / these / those (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90" y="1682750"/>
            <a:ext cx="3420743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34400" y="2536031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repeatCount="indefinite" accel="50000" decel="50000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375E-6 2.22222E-6 L 0.06303 -0.000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</a:rPr>
              <a:t>Box(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IN" dirty="0"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IN" dirty="0"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US" dirty="0">
                <a:latin typeface="Consolas" panose="020B0609020204030204" pitchFamily="49" charset="0"/>
              </a:rPr>
              <a:t>("Constructing Box");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	}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volume() {</a:t>
            </a:r>
            <a:endParaRPr lang="en-I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dirty="0">
                <a:latin typeface="Consolas" panose="020B0609020204030204" pitchFamily="49" charset="0"/>
              </a:rPr>
              <a:t> *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dirty="0">
                <a:latin typeface="Consolas" panose="020B0609020204030204" pitchFamily="49" charset="0"/>
              </a:rPr>
              <a:t> *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"Volume is "</a:t>
            </a:r>
            <a:r>
              <a:rPr lang="en-IN" dirty="0">
                <a:latin typeface="Consolas" panose="020B0609020204030204" pitchFamily="49" charset="0"/>
              </a:rPr>
              <a:t> +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BoxDemo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	Box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Box(10,20,30);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	Box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Box(3,6,9);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		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 dirty="0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37113" y="1699956"/>
            <a:ext cx="2667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ine Callout 1 5"/>
          <p:cNvSpPr/>
          <p:nvPr/>
        </p:nvSpPr>
        <p:spPr>
          <a:xfrm>
            <a:off x="5570913" y="1852356"/>
            <a:ext cx="3276600" cy="457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Creates ambiguity for compiler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5583988" y="2579137"/>
            <a:ext cx="3276600" cy="838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00FF"/>
                </a:solidFill>
              </a:rPr>
              <a:t>length</a:t>
            </a:r>
            <a:r>
              <a:rPr lang="en-IN" dirty="0">
                <a:solidFill>
                  <a:srgbClr val="C00000"/>
                </a:solidFill>
              </a:rPr>
              <a:t> is instance variable as well as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length</a:t>
            </a:r>
            <a:r>
              <a:rPr lang="en-IN" dirty="0">
                <a:solidFill>
                  <a:srgbClr val="C00000"/>
                </a:solidFill>
              </a:rPr>
              <a:t> is formal parameter of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922713" y="1116959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Box(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IN" sz="2200" dirty="0">
                <a:latin typeface="Consolas" panose="020B0609020204030204" pitchFamily="49" charset="0"/>
              </a:rPr>
              <a:t>, 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IN" sz="2200" dirty="0">
                <a:latin typeface="Consolas" panose="020B0609020204030204" pitchFamily="49" charset="0"/>
              </a:rPr>
              <a:t>, 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) {</a:t>
            </a:r>
            <a:endParaRPr lang="en-IN" sz="2200" dirty="0"/>
          </a:p>
        </p:txBody>
      </p:sp>
      <p:sp>
        <p:nvSpPr>
          <p:cNvPr id="9" name="Rectangle 8"/>
          <p:cNvSpPr/>
          <p:nvPr/>
        </p:nvSpPr>
        <p:spPr>
          <a:xfrm>
            <a:off x="1832741" y="1706126"/>
            <a:ext cx="7315200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.length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.breadth</a:t>
            </a: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.height</a:t>
            </a: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32741" y="1721852"/>
            <a:ext cx="7293964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28625" y="495300"/>
            <a:ext cx="1408488" cy="1357056"/>
            <a:chOff x="428625" y="495300"/>
            <a:chExt cx="1408488" cy="1357056"/>
          </a:xfrm>
        </p:grpSpPr>
        <p:cxnSp>
          <p:nvCxnSpPr>
            <p:cNvPr id="35" name="Straight Connector 34"/>
            <p:cNvCxnSpPr>
              <a:stCxn id="5" idx="1"/>
            </p:cNvCxnSpPr>
            <p:nvPr/>
          </p:nvCxnSpPr>
          <p:spPr>
            <a:xfrm flipH="1">
              <a:off x="428625" y="1852356"/>
              <a:ext cx="140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38150" y="495300"/>
              <a:ext cx="0" cy="1343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28625" y="504825"/>
              <a:ext cx="494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9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  <p:bldP spid="9" grpId="0"/>
      <p:bldP spid="10" grpId="0"/>
      <p:bldP spid="10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i="1" dirty="0"/>
              <a:t>this</a:t>
            </a:r>
            <a:r>
              <a:rPr lang="en-US" dirty="0"/>
              <a:t>’ Keyword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628520" cy="559056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/>
              <a:t> is a reference variable that refers to the current object.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/>
              <a:t> can be used to invoke current object's method.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this()</a:t>
            </a:r>
            <a:r>
              <a:rPr lang="en-US" dirty="0"/>
              <a:t> can be used to invoke current class constructor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/>
              <a:t> can be passed as a parameter to constructor and method call.</a:t>
            </a:r>
          </a:p>
          <a:p>
            <a:r>
              <a:rPr lang="en-US" dirty="0"/>
              <a:t> </a:t>
            </a:r>
            <a:r>
              <a:rPr lang="en-US" i="1" dirty="0">
                <a:solidFill>
                  <a:srgbClr val="002060"/>
                </a:solidFill>
              </a:rPr>
              <a:t>this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can be used to return the current object from the method.</a:t>
            </a:r>
          </a:p>
          <a:p>
            <a:endParaRPr lang="en-IN" dirty="0"/>
          </a:p>
        </p:txBody>
      </p:sp>
      <p:pic>
        <p:nvPicPr>
          <p:cNvPr id="2050" name="Picture 2" descr="Quiz: this / that / these / those (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57" y="973137"/>
            <a:ext cx="3420743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758564" y="1951335"/>
            <a:ext cx="7200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201740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667" b="33333"/>
          <a:stretch/>
        </p:blipFill>
        <p:spPr>
          <a:xfrm>
            <a:off x="3900989" y="1042986"/>
            <a:ext cx="4023058" cy="1528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0484" t="9509" r="6774"/>
          <a:stretch/>
        </p:blipFill>
        <p:spPr>
          <a:xfrm>
            <a:off x="200026" y="4326734"/>
            <a:ext cx="2091178" cy="1202529"/>
          </a:xfrm>
          <a:prstGeom prst="rect">
            <a:avLst/>
          </a:prstGeom>
        </p:spPr>
      </p:pic>
      <p:pic>
        <p:nvPicPr>
          <p:cNvPr id="2058" name="Picture 10" descr="Lamborghini Black Sports Car, Car Clipart Png, Black Vector, Car Vector PNG  and Vector with Transparent Background for Free Download | Super cars,  Sports car, Red sports c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9" b="18181"/>
          <a:stretch/>
        </p:blipFill>
        <p:spPr bwMode="auto">
          <a:xfrm>
            <a:off x="2476536" y="4529137"/>
            <a:ext cx="2324064" cy="10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ercedes Benz SLS AMG GT​ | Gallery Yopriceville - High-Quality Images and  Transparent PNG Free Clipar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24169" r="6180" b="7401"/>
          <a:stretch/>
        </p:blipFill>
        <p:spPr bwMode="auto">
          <a:xfrm>
            <a:off x="4985932" y="4371975"/>
            <a:ext cx="2576417" cy="120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yota C-HR Hatchback 1.8 Hybrid Design 5Dr Cvt | Intelligent Vehicle 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81" y="4403727"/>
            <a:ext cx="1920081" cy="117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errari Icon Png Image | PNG Images Download | Ferrari Icon Png Image  pictures Download | Ferrari Icon Png Image PNG &amp;amp; Vector Stock Images | Free  png downloa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2" b="15000"/>
          <a:stretch/>
        </p:blipFill>
        <p:spPr bwMode="auto">
          <a:xfrm>
            <a:off x="9667762" y="4507111"/>
            <a:ext cx="2207417" cy="9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03150" y="188622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CAR</a:t>
            </a:r>
            <a:endParaRPr lang="en-IN" b="1" dirty="0"/>
          </a:p>
        </p:txBody>
      </p:sp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 flipH="1">
            <a:off x="1245615" y="2571749"/>
            <a:ext cx="4666903" cy="175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2058" idx="0"/>
          </p:cNvCxnSpPr>
          <p:nvPr/>
        </p:nvCxnSpPr>
        <p:spPr>
          <a:xfrm flipH="1">
            <a:off x="3638568" y="2571749"/>
            <a:ext cx="2273950" cy="195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2060" idx="0"/>
          </p:cNvCxnSpPr>
          <p:nvPr/>
        </p:nvCxnSpPr>
        <p:spPr>
          <a:xfrm>
            <a:off x="5912518" y="2571749"/>
            <a:ext cx="361623" cy="180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2062" idx="0"/>
          </p:cNvCxnSpPr>
          <p:nvPr/>
        </p:nvCxnSpPr>
        <p:spPr>
          <a:xfrm>
            <a:off x="5912518" y="2571749"/>
            <a:ext cx="2795204" cy="183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2064" idx="0"/>
          </p:cNvCxnSpPr>
          <p:nvPr/>
        </p:nvCxnSpPr>
        <p:spPr>
          <a:xfrm>
            <a:off x="5912518" y="2571749"/>
            <a:ext cx="4858953" cy="193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436257"/>
              </p:ext>
            </p:extLst>
          </p:nvPr>
        </p:nvGraphicFramePr>
        <p:xfrm>
          <a:off x="103855" y="5698234"/>
          <a:ext cx="1161732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3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Lamborghini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        Benz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     Toyota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Ferrari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527" y="1361283"/>
            <a:ext cx="1709464" cy="17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53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242324" cy="5590565"/>
          </a:xfrm>
        </p:spPr>
        <p:txBody>
          <a:bodyPr/>
          <a:lstStyle/>
          <a:p>
            <a:r>
              <a:rPr lang="en-US" dirty="0"/>
              <a:t>It is a </a:t>
            </a:r>
            <a:r>
              <a:rPr lang="en-US" dirty="0">
                <a:solidFill>
                  <a:srgbClr val="002060"/>
                </a:solidFill>
              </a:rPr>
              <a:t>special</a:t>
            </a:r>
            <a:r>
              <a:rPr lang="en-US" dirty="0"/>
              <a:t> type of constructor that is used to create a </a:t>
            </a:r>
            <a:r>
              <a:rPr lang="en-US" dirty="0">
                <a:solidFill>
                  <a:srgbClr val="002060"/>
                </a:solidFill>
              </a:rPr>
              <a:t>new object </a:t>
            </a:r>
            <a:r>
              <a:rPr lang="en-US" dirty="0"/>
              <a:t>using the </a:t>
            </a:r>
            <a:r>
              <a:rPr lang="en-US" dirty="0">
                <a:solidFill>
                  <a:srgbClr val="002060"/>
                </a:solidFill>
              </a:rPr>
              <a:t>existing object </a:t>
            </a:r>
            <a:r>
              <a:rPr lang="en-US" dirty="0"/>
              <a:t>of a class that had been created previously. </a:t>
            </a:r>
          </a:p>
          <a:p>
            <a:r>
              <a:rPr lang="en-US" dirty="0"/>
              <a:t>It creates a </a:t>
            </a:r>
            <a:r>
              <a:rPr lang="en-US" dirty="0">
                <a:solidFill>
                  <a:srgbClr val="002060"/>
                </a:solidFill>
              </a:rPr>
              <a:t>new object </a:t>
            </a:r>
            <a:r>
              <a:rPr lang="en-US" dirty="0"/>
              <a:t>by initializing the object with the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the same class.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867378" y="1145832"/>
            <a:ext cx="3765600" cy="1501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1()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66196" y="1147430"/>
            <a:ext cx="3766782" cy="14996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2(Constructor 1)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 flipH="1">
            <a:off x="9749587" y="2647032"/>
            <a:ext cx="591" cy="12152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37294" y="271233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Copy Constructor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7616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00143 0.4199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9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00052 0.1148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11" grpId="0"/>
      <p:bldP spid="11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Constructor: MyProgramCopy.java</a:t>
            </a:r>
            <a:endParaRPr lang="en-IN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662" y="754953"/>
            <a:ext cx="6507185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Student</a:t>
            </a:r>
            <a:r>
              <a:rPr lang="en-US" sz="1800" dirty="0">
                <a:latin typeface="Consolas" panose="020B0609020204030204" pitchFamily="49" charset="0"/>
              </a:rPr>
              <a:t>{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latin typeface="Consolas" panose="020B0609020204030204" pitchFamily="49" charset="0"/>
              </a:rPr>
              <a:t> 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rollno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Student(String 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s_name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s_roll</a:t>
            </a:r>
            <a:r>
              <a:rPr lang="en-US" sz="1800" dirty="0">
                <a:latin typeface="Consolas" panose="020B0609020204030204" pitchFamily="49" charset="0"/>
              </a:rPr>
              <a:t>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ConstructorInvoked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>
                <a:latin typeface="Consolas" panose="020B0609020204030204" pitchFamily="49" charset="0"/>
              </a:rPr>
              <a:t>.name=</a:t>
            </a:r>
            <a:r>
              <a:rPr lang="en-US" sz="1800" dirty="0" err="1">
                <a:latin typeface="Consolas" panose="020B0609020204030204" pitchFamily="49" charset="0"/>
              </a:rPr>
              <a:t>s_name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latin typeface="Consolas" panose="020B0609020204030204" pitchFamily="49" charset="0"/>
              </a:rPr>
              <a:t>.rollno</a:t>
            </a:r>
            <a:r>
              <a:rPr lang="en-US" sz="1800" dirty="0">
                <a:latin typeface="Consolas" panose="020B0609020204030204" pitchFamily="49" charset="0"/>
              </a:rPr>
              <a:t>=</a:t>
            </a:r>
            <a:r>
              <a:rPr lang="en-US" sz="1800" dirty="0" err="1">
                <a:latin typeface="Consolas" panose="020B0609020204030204" pitchFamily="49" charset="0"/>
              </a:rPr>
              <a:t>s_roll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}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//Constructor1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b="1" dirty="0">
                <a:latin typeface="Consolas" panose="020B0609020204030204" pitchFamily="49" charset="0"/>
              </a:rPr>
              <a:t>Student(Student </a:t>
            </a:r>
            <a:r>
              <a:rPr lang="en-US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</a:t>
            </a:r>
            <a:r>
              <a:rPr lang="en-US" sz="1800" b="1" dirty="0">
                <a:latin typeface="Consolas" panose="020B0609020204030204" pitchFamily="49" charset="0"/>
              </a:rPr>
              <a:t>){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800" b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CopyConstructor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 </a:t>
            </a:r>
            <a:r>
              <a:rPr lang="en-US" sz="1800" b="1" dirty="0" err="1">
                <a:latin typeface="Consolas" panose="020B0609020204030204" pitchFamily="49" charset="0"/>
              </a:rPr>
              <a:t>System.out.println</a:t>
            </a:r>
            <a:r>
              <a:rPr lang="en-US" sz="1800" b="1" dirty="0"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CopyConstructor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				         Invoked"</a:t>
            </a:r>
            <a:r>
              <a:rPr lang="en-US" sz="18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b="1" dirty="0">
                <a:latin typeface="Consolas" panose="020B0609020204030204" pitchFamily="49" charset="0"/>
              </a:rPr>
              <a:t>.name=s.name;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b="1" dirty="0" err="1">
                <a:latin typeface="Consolas" panose="020B0609020204030204" pitchFamily="49" charset="0"/>
              </a:rPr>
              <a:t>.rollno</a:t>
            </a:r>
            <a:r>
              <a:rPr lang="en-US" sz="1800" b="1" dirty="0">
                <a:latin typeface="Consolas" panose="020B0609020204030204" pitchFamily="49" charset="0"/>
              </a:rPr>
              <a:t>=</a:t>
            </a:r>
            <a:r>
              <a:rPr lang="en-US" sz="1800" b="1" dirty="0" err="1">
                <a:latin typeface="Consolas" panose="020B0609020204030204" pitchFamily="49" charset="0"/>
              </a:rPr>
              <a:t>s.rollno</a:t>
            </a:r>
            <a:r>
              <a:rPr lang="en-US" sz="1800" b="1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}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//Constructor2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void </a:t>
            </a:r>
            <a:r>
              <a:rPr lang="en-US" sz="1800" dirty="0">
                <a:latin typeface="Consolas" panose="020B0609020204030204" pitchFamily="49" charset="0"/>
              </a:rPr>
              <a:t>display(){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System.out.print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"name="</a:t>
            </a:r>
            <a:r>
              <a:rPr lang="en-US" sz="1800" dirty="0">
                <a:latin typeface="Consolas" panose="020B0609020204030204" pitchFamily="49" charset="0"/>
              </a:rPr>
              <a:t>+name);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 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rollno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US" sz="1800" dirty="0">
                <a:latin typeface="Consolas" panose="020B0609020204030204" pitchFamily="49" charset="0"/>
              </a:rPr>
              <a:t>+</a:t>
            </a:r>
            <a:r>
              <a:rPr lang="en-US" sz="1800" dirty="0" err="1">
                <a:latin typeface="Consolas" panose="020B0609020204030204" pitchFamily="49" charset="0"/>
              </a:rPr>
              <a:t>rollno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}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display()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}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23015" y="864023"/>
            <a:ext cx="566898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MyProgramCopy</a:t>
            </a:r>
            <a:r>
              <a:rPr lang="en-IN" sz="1800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main(String[]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){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Student s1=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Student(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"darshan"</a:t>
            </a:r>
            <a:r>
              <a:rPr lang="en-IN" sz="1800" dirty="0">
                <a:latin typeface="Consolas" panose="020B0609020204030204" pitchFamily="49" charset="0"/>
              </a:rPr>
              <a:t>,101);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//invoking Copy Constructor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latin typeface="Consolas" panose="020B0609020204030204" pitchFamily="49" charset="0"/>
              </a:rPr>
              <a:t>Student s2=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b="1" dirty="0">
                <a:latin typeface="Consolas" panose="020B0609020204030204" pitchFamily="49" charset="0"/>
              </a:rPr>
              <a:t> Student(s1);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s1.display();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latin typeface="Consolas" panose="020B0609020204030204" pitchFamily="49" charset="0"/>
              </a:rPr>
              <a:t>s2.display();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637922" y="4671613"/>
            <a:ext cx="3424089" cy="1218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Constructor Invoked</a:t>
            </a:r>
          </a:p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CopyConstructor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Invoked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darshan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=101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darshan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=101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637921" y="4380947"/>
            <a:ext cx="798574" cy="249546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9126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Copy Constructor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347793" cy="5590565"/>
          </a:xfrm>
        </p:spPr>
        <p:txBody>
          <a:bodyPr/>
          <a:lstStyle/>
          <a:p>
            <a:pPr fontAlgn="base"/>
            <a:r>
              <a:rPr lang="en-US" dirty="0"/>
              <a:t>It is easier to use when our class contains a </a:t>
            </a:r>
            <a:r>
              <a:rPr lang="en-US" dirty="0">
                <a:solidFill>
                  <a:srgbClr val="002060"/>
                </a:solidFill>
              </a:rPr>
              <a:t>complex object</a:t>
            </a:r>
            <a:r>
              <a:rPr lang="en-US" dirty="0"/>
              <a:t> with various parameters.</a:t>
            </a:r>
          </a:p>
          <a:p>
            <a:pPr fontAlgn="base"/>
            <a:r>
              <a:rPr lang="en-US" dirty="0"/>
              <a:t>Whenever we need to add all the field of a class to another object, then just send the reference of previously created object.</a:t>
            </a:r>
          </a:p>
          <a:p>
            <a:pPr fontAlgn="base"/>
            <a:r>
              <a:rPr lang="en-US" dirty="0"/>
              <a:t>One of the most importance of copy constructors is that </a:t>
            </a:r>
            <a:r>
              <a:rPr lang="en-US" dirty="0">
                <a:solidFill>
                  <a:srgbClr val="002060"/>
                </a:solidFill>
              </a:rPr>
              <a:t>there is no need for any typecasting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Using a copy constructor, we can have </a:t>
            </a:r>
            <a:r>
              <a:rPr lang="en-US" dirty="0">
                <a:solidFill>
                  <a:srgbClr val="002060"/>
                </a:solidFill>
              </a:rPr>
              <a:t>complete control </a:t>
            </a:r>
            <a:r>
              <a:rPr lang="en-US" dirty="0"/>
              <a:t>over </a:t>
            </a:r>
            <a:r>
              <a:rPr lang="en-US" dirty="0">
                <a:solidFill>
                  <a:srgbClr val="002060"/>
                </a:solidFill>
              </a:rPr>
              <a:t>object creation</a:t>
            </a:r>
            <a:r>
              <a:rPr lang="en-US" dirty="0"/>
              <a:t>.</a:t>
            </a:r>
          </a:p>
          <a:p>
            <a:r>
              <a:rPr lang="en-US" dirty="0"/>
              <a:t>With Copy Constructor, we can pass object of the class as a </a:t>
            </a:r>
            <a:r>
              <a:rPr lang="en-US" dirty="0">
                <a:solidFill>
                  <a:srgbClr val="002060"/>
                </a:solidFill>
              </a:rPr>
              <a:t>parameter(pass by reference)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867378" y="1145832"/>
            <a:ext cx="3765600" cy="1501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1()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66196" y="1147430"/>
            <a:ext cx="3766782" cy="14996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Constructor 2(Constructor 1)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9749587" y="2647032"/>
            <a:ext cx="591" cy="12152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837294" y="271233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Copy Constructor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6101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00143 0.4199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99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00052 0.1148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/>
      <p:bldP spid="7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5829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746317"/>
            <a:ext cx="11677192" cy="492390"/>
          </a:xfrm>
        </p:spPr>
        <p:txBody>
          <a:bodyPr/>
          <a:lstStyle/>
          <a:p>
            <a:r>
              <a:rPr lang="en-US" dirty="0"/>
              <a:t>In addition to overloading normal methods, you can also overload constructor </a:t>
            </a:r>
            <a:r>
              <a:rPr lang="en-IN" dirty="0"/>
              <a:t>methods.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0" y="1187826"/>
            <a:ext cx="7168253" cy="5139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Balance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accNo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const1"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=0;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Balance(double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const2"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  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a,double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b)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const3"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bal</a:t>
            </a:r>
            <a:r>
              <a:rPr lang="en-US" sz="2000" dirty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dirty="0" err="1">
                <a:latin typeface="Consolas" panose="020B0609020204030204" pitchFamily="49" charset="0"/>
              </a:rPr>
              <a:t>accNo</a:t>
            </a:r>
            <a:r>
              <a:rPr lang="en-US" sz="2000" dirty="0">
                <a:latin typeface="Consolas" panose="020B0609020204030204" pitchFamily="49" charset="0"/>
              </a:rPr>
              <a:t>=a;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369269" y="1203591"/>
            <a:ext cx="5822731" cy="5139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Account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main(String 					   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[]){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 b1=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Balance b2= 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Balance(100);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Balance b3=</a:t>
            </a: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Balance(1201,10000);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"b1.bal="</a:t>
            </a:r>
            <a:r>
              <a:rPr lang="en-US" sz="2000" dirty="0">
                <a:latin typeface="Consolas" panose="020B0609020204030204" pitchFamily="49" charset="0"/>
              </a:rPr>
              <a:t>+b1.bal);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"b2.bal="</a:t>
            </a:r>
            <a:r>
              <a:rPr lang="en-US" sz="2000" dirty="0">
                <a:latin typeface="Consolas" panose="020B0609020204030204" pitchFamily="49" charset="0"/>
              </a:rPr>
              <a:t>+b2.bal);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"b3.bal="</a:t>
            </a:r>
            <a:r>
              <a:rPr lang="en-US" sz="2000" dirty="0">
                <a:latin typeface="Consolas" panose="020B0609020204030204" pitchFamily="49" charset="0"/>
              </a:rPr>
              <a:t>+b3.bal+ 		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"b3.accNo="</a:t>
            </a:r>
            <a:r>
              <a:rPr lang="en-US" sz="2000" dirty="0">
                <a:latin typeface="Consolas" panose="020B0609020204030204" pitchFamily="49" charset="0"/>
              </a:rPr>
              <a:t>+b3.accNo);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39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Constructor?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100927" cy="5590565"/>
          </a:xfrm>
        </p:spPr>
        <p:txBody>
          <a:bodyPr/>
          <a:lstStyle/>
          <a:p>
            <a:r>
              <a:rPr lang="en-US" dirty="0"/>
              <a:t>The pivotal purpose of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 is to </a:t>
            </a:r>
            <a:r>
              <a:rPr lang="en-US" b="1" dirty="0"/>
              <a:t>initialize </a:t>
            </a:r>
            <a:r>
              <a:rPr lang="en-US" dirty="0"/>
              <a:t>the</a:t>
            </a:r>
            <a:r>
              <a:rPr lang="en-US" b="1" dirty="0"/>
              <a:t> instance variable </a:t>
            </a:r>
            <a:r>
              <a:rPr lang="en-US" dirty="0"/>
              <a:t>of the class.</a:t>
            </a:r>
          </a:p>
          <a:p>
            <a:r>
              <a:rPr lang="en-US" dirty="0"/>
              <a:t>We use constructors to </a:t>
            </a:r>
            <a:r>
              <a:rPr lang="en-US" dirty="0">
                <a:solidFill>
                  <a:srgbClr val="002060"/>
                </a:solidFill>
              </a:rPr>
              <a:t>initialize</a:t>
            </a:r>
            <a:r>
              <a:rPr lang="en-US" dirty="0"/>
              <a:t> the object with the default or initial state. </a:t>
            </a:r>
          </a:p>
          <a:p>
            <a:r>
              <a:rPr lang="en-US" dirty="0"/>
              <a:t>Through constructor, we can </a:t>
            </a:r>
            <a:r>
              <a:rPr lang="en-US" dirty="0">
                <a:solidFill>
                  <a:srgbClr val="002060"/>
                </a:solidFill>
              </a:rPr>
              <a:t>request</a:t>
            </a:r>
            <a:r>
              <a:rPr lang="en-US" dirty="0"/>
              <a:t> the user of that class for required </a:t>
            </a:r>
            <a:r>
              <a:rPr lang="en-US" dirty="0">
                <a:solidFill>
                  <a:srgbClr val="002060"/>
                </a:solidFill>
              </a:rPr>
              <a:t>dependencies</a:t>
            </a:r>
            <a:r>
              <a:rPr lang="en-US" dirty="0"/>
              <a:t>.</a:t>
            </a:r>
          </a:p>
          <a:p>
            <a:r>
              <a:rPr lang="en-US" dirty="0"/>
              <a:t>A constructor within a class allows </a:t>
            </a:r>
            <a:r>
              <a:rPr lang="en-US" dirty="0">
                <a:solidFill>
                  <a:srgbClr val="002060"/>
                </a:solidFill>
              </a:rPr>
              <a:t>constructing</a:t>
            </a:r>
            <a:r>
              <a:rPr lang="en-US" dirty="0"/>
              <a:t> the </a:t>
            </a:r>
            <a:r>
              <a:rPr lang="en-US" dirty="0">
                <a:solidFill>
                  <a:srgbClr val="002060"/>
                </a:solidFill>
              </a:rPr>
              <a:t>object</a:t>
            </a:r>
            <a:r>
              <a:rPr lang="en-US" dirty="0"/>
              <a:t> of the class at </a:t>
            </a:r>
            <a:r>
              <a:rPr lang="en-US" dirty="0">
                <a:solidFill>
                  <a:srgbClr val="002060"/>
                </a:solidFill>
              </a:rPr>
              <a:t>runtime</a:t>
            </a:r>
            <a:r>
              <a:rPr lang="en-US" dirty="0"/>
              <a:t>. </a:t>
            </a:r>
          </a:p>
          <a:p>
            <a:r>
              <a:rPr lang="en-US" dirty="0"/>
              <a:t>Allocates appropriate memory to </a:t>
            </a:r>
            <a:r>
              <a:rPr lang="en-US" dirty="0">
                <a:solidFill>
                  <a:srgbClr val="002060"/>
                </a:solidFill>
              </a:rPr>
              <a:t>objects</a:t>
            </a:r>
            <a:r>
              <a:rPr lang="en-US" dirty="0"/>
              <a:t>.</a:t>
            </a:r>
          </a:p>
          <a:p>
            <a:r>
              <a:rPr lang="en-US" dirty="0"/>
              <a:t>If we need to execute some code at the time of object creation, we can write them inside the constructor.</a:t>
            </a:r>
          </a:p>
          <a:p>
            <a:r>
              <a:rPr lang="en-US" b="1" dirty="0"/>
              <a:t>Example:</a:t>
            </a:r>
          </a:p>
          <a:p>
            <a:pPr lvl="1"/>
            <a:r>
              <a:rPr lang="en-US" i="1" dirty="0"/>
              <a:t>If we talk about a Cube class then class variables are </a:t>
            </a:r>
            <a:r>
              <a:rPr lang="en-US" i="1" dirty="0">
                <a:solidFill>
                  <a:srgbClr val="002060"/>
                </a:solidFill>
              </a:rPr>
              <a:t>width</a:t>
            </a:r>
            <a:r>
              <a:rPr lang="en-US" i="1" dirty="0"/>
              <a:t>, </a:t>
            </a:r>
            <a:r>
              <a:rPr lang="en-US" i="1" dirty="0">
                <a:solidFill>
                  <a:srgbClr val="002060"/>
                </a:solidFill>
              </a:rPr>
              <a:t>height</a:t>
            </a:r>
            <a:r>
              <a:rPr lang="en-US" i="1" dirty="0"/>
              <a:t> and </a:t>
            </a:r>
            <a:r>
              <a:rPr lang="en-US" i="1" dirty="0">
                <a:solidFill>
                  <a:srgbClr val="002060"/>
                </a:solidFill>
              </a:rPr>
              <a:t>depth</a:t>
            </a:r>
            <a:r>
              <a:rPr lang="en-US" i="1" dirty="0"/>
              <a:t>. </a:t>
            </a:r>
          </a:p>
          <a:p>
            <a:pPr lvl="1"/>
            <a:r>
              <a:rPr lang="en-US" i="1" dirty="0"/>
              <a:t>But when it comes to creating its object(</a:t>
            </a:r>
            <a:r>
              <a:rPr lang="en-US" i="1" dirty="0" err="1"/>
              <a:t>i.e</a:t>
            </a:r>
            <a:r>
              <a:rPr lang="en-US" i="1" dirty="0"/>
              <a:t> Cube will now exist in the computer’s memory), then can a cube be there with no value defined for its dimensions? The answer is “</a:t>
            </a:r>
            <a:r>
              <a:rPr lang="en-US" b="1" i="1" dirty="0">
                <a:solidFill>
                  <a:srgbClr val="002060"/>
                </a:solidFill>
              </a:rPr>
              <a:t>NO</a:t>
            </a:r>
            <a:r>
              <a:rPr lang="en-US" i="1" dirty="0"/>
              <a:t>”. </a:t>
            </a:r>
          </a:p>
          <a:p>
            <a:pPr lvl="1" algn="l"/>
            <a:r>
              <a:rPr lang="en-US" i="1" dirty="0"/>
              <a:t>So constructors are used to </a:t>
            </a:r>
            <a:r>
              <a:rPr lang="en-US" i="1" dirty="0">
                <a:solidFill>
                  <a:srgbClr val="002060"/>
                </a:solidFill>
              </a:rPr>
              <a:t>assign values </a:t>
            </a:r>
            <a:r>
              <a:rPr lang="en-US" i="1" dirty="0"/>
              <a:t>to the class </a:t>
            </a:r>
            <a:r>
              <a:rPr lang="en-US" i="1" dirty="0">
                <a:solidFill>
                  <a:srgbClr val="002060"/>
                </a:solidFill>
              </a:rPr>
              <a:t>variables</a:t>
            </a:r>
            <a:r>
              <a:rPr lang="en-US" i="1" dirty="0"/>
              <a:t> at the time of object creation.</a:t>
            </a:r>
            <a:endParaRPr lang="en-IN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425" y="863444"/>
            <a:ext cx="1384396" cy="8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2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Constructor?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need to execute some code at the time of object creation.</a:t>
            </a:r>
          </a:p>
          <a:p>
            <a:r>
              <a:rPr lang="en-US" dirty="0"/>
              <a:t> Used for the initialization of instance variables.</a:t>
            </a:r>
          </a:p>
          <a:p>
            <a:r>
              <a:rPr lang="en-US" dirty="0"/>
              <a:t>To assign the default value to instance variables.</a:t>
            </a:r>
          </a:p>
          <a:p>
            <a:r>
              <a:rPr lang="en-US" dirty="0"/>
              <a:t>To initializing objects of the class.</a:t>
            </a:r>
            <a:endParaRPr lang="en-IN" dirty="0"/>
          </a:p>
        </p:txBody>
      </p:sp>
      <p:pic>
        <p:nvPicPr>
          <p:cNvPr id="3074" name="Picture 2" descr="Freehand drawn thought bubble cartoon when? word. | Can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3"/>
          <a:stretch/>
        </p:blipFill>
        <p:spPr bwMode="auto">
          <a:xfrm>
            <a:off x="9302687" y="863445"/>
            <a:ext cx="2607298" cy="173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Constructor() vs. Method()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35872" y="863600"/>
          <a:ext cx="11928474" cy="3708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Constructor()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Method()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35872" y="1248858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Naming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name must be same</a:t>
                      </a:r>
                      <a:r>
                        <a:rPr lang="en-US" b="0" baseline="0" dirty="0"/>
                        <a:t> as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class name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name can be anything.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8117428"/>
              </p:ext>
            </p:extLst>
          </p:nvPr>
        </p:nvGraphicFramePr>
        <p:xfrm>
          <a:off x="135872" y="1621416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Return types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does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not have </a:t>
                      </a:r>
                      <a:r>
                        <a:rPr lang="en-US" b="0" dirty="0"/>
                        <a:t>any return type, not even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void</a:t>
                      </a:r>
                      <a:r>
                        <a:rPr lang="en-US" b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must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have</a:t>
                      </a:r>
                      <a:r>
                        <a:rPr lang="en-US" b="0" baseline="0" dirty="0"/>
                        <a:t> return types, at least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void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188436"/>
              </p:ext>
            </p:extLst>
          </p:nvPr>
        </p:nvGraphicFramePr>
        <p:xfrm>
          <a:off x="135872" y="2266389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Call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can be invoked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implicitly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object is created</a:t>
                      </a:r>
                      <a:r>
                        <a:rPr lang="en-US" b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is called by the programmer. Invoked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explicitly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0996894"/>
              </p:ext>
            </p:extLst>
          </p:nvPr>
        </p:nvGraphicFramePr>
        <p:xfrm>
          <a:off x="135872" y="2908187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Purpose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To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initialize</a:t>
                      </a:r>
                      <a:r>
                        <a:rPr lang="en-US" b="0" dirty="0"/>
                        <a:t> an object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To </a:t>
                      </a:r>
                      <a:r>
                        <a:rPr lang="en-US" b="0" dirty="0">
                          <a:solidFill>
                            <a:srgbClr val="002060"/>
                          </a:solidFill>
                        </a:rPr>
                        <a:t>execute</a:t>
                      </a:r>
                      <a:r>
                        <a:rPr lang="en-US" b="0" dirty="0"/>
                        <a:t> the code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642212"/>
              </p:ext>
            </p:extLst>
          </p:nvPr>
        </p:nvGraphicFramePr>
        <p:xfrm>
          <a:off x="135872" y="3278730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Inheritance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Constructor cannot</a:t>
                      </a:r>
                      <a:r>
                        <a:rPr lang="en-US" b="0" baseline="0" dirty="0"/>
                        <a:t> be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inherited</a:t>
                      </a:r>
                      <a:r>
                        <a:rPr lang="en-US" b="0" baseline="0" dirty="0"/>
                        <a:t> by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subclass</a:t>
                      </a:r>
                      <a:r>
                        <a:rPr lang="en-US" b="0" dirty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Method</a:t>
                      </a:r>
                      <a:r>
                        <a:rPr lang="en-US" b="0" baseline="0" dirty="0"/>
                        <a:t> can be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inherited</a:t>
                      </a:r>
                      <a:r>
                        <a:rPr lang="en-US" b="0" baseline="0" dirty="0"/>
                        <a:t> by </a:t>
                      </a:r>
                      <a:r>
                        <a:rPr lang="en-US" b="0" baseline="0" dirty="0">
                          <a:solidFill>
                            <a:srgbClr val="002060"/>
                          </a:solidFill>
                        </a:rPr>
                        <a:t>subclass</a:t>
                      </a:r>
                      <a:r>
                        <a:rPr lang="en-US" b="0" baseline="0" dirty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81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6" t="16870" r="1" b="45535"/>
          <a:stretch/>
        </p:blipFill>
        <p:spPr bwMode="auto">
          <a:xfrm>
            <a:off x="8797158" y="1709738"/>
            <a:ext cx="2171783" cy="148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21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66800"/>
            <a:ext cx="2743200" cy="1179576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895600"/>
          <a:ext cx="228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Properties (Describe)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657600" y="4495800"/>
          <a:ext cx="2133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Methods (Actions)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629400" y="2743199"/>
          <a:ext cx="1524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/>
                        <a:t>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On_Start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On_Parked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On_Brake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10400" y="12192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OBJECT: CAR</a:t>
            </a:r>
          </a:p>
        </p:txBody>
      </p:sp>
      <p:cxnSp>
        <p:nvCxnSpPr>
          <p:cNvPr id="9" name="Straight Arrow Connector 8"/>
          <p:cNvCxnSpPr>
            <a:stCxn id="8" idx="1"/>
            <a:endCxn id="4" idx="3"/>
          </p:cNvCxnSpPr>
          <p:nvPr/>
        </p:nvCxnSpPr>
        <p:spPr>
          <a:xfrm flipH="1">
            <a:off x="6096000" y="1409700"/>
            <a:ext cx="914400" cy="24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  <a:endCxn id="5" idx="0"/>
          </p:cNvCxnSpPr>
          <p:nvPr/>
        </p:nvCxnSpPr>
        <p:spPr>
          <a:xfrm flipH="1">
            <a:off x="1600200" y="1656588"/>
            <a:ext cx="1752600" cy="123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6" idx="0"/>
          </p:cNvCxnSpPr>
          <p:nvPr/>
        </p:nvCxnSpPr>
        <p:spPr>
          <a:xfrm>
            <a:off x="4724400" y="2246376"/>
            <a:ext cx="0" cy="224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6096000" y="2133600"/>
            <a:ext cx="1295400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1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727480"/>
            <a:ext cx="10326414" cy="5590565"/>
          </a:xfrm>
        </p:spPr>
        <p:txBody>
          <a:bodyPr/>
          <a:lstStyle/>
          <a:p>
            <a:r>
              <a:rPr lang="en-US" b="1" dirty="0"/>
              <a:t>Destructor</a:t>
            </a:r>
            <a:r>
              <a:rPr lang="en-US" dirty="0"/>
              <a:t> is the </a:t>
            </a:r>
            <a:r>
              <a:rPr lang="en-US" dirty="0">
                <a:solidFill>
                  <a:srgbClr val="C00000"/>
                </a:solidFill>
              </a:rPr>
              <a:t>opposite</a:t>
            </a:r>
            <a:r>
              <a:rPr lang="en-US" dirty="0"/>
              <a:t> to the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. Constructor is used to initialize objects while the destructor is used to </a:t>
            </a:r>
            <a:r>
              <a:rPr lang="en-US" dirty="0">
                <a:solidFill>
                  <a:srgbClr val="002060"/>
                </a:solidFill>
              </a:rPr>
              <a:t>delete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destroy</a:t>
            </a:r>
            <a:r>
              <a:rPr lang="en-US" dirty="0"/>
              <a:t> the object that </a:t>
            </a:r>
            <a:r>
              <a:rPr lang="en-US" dirty="0">
                <a:solidFill>
                  <a:srgbClr val="002060"/>
                </a:solidFill>
              </a:rPr>
              <a:t>releases</a:t>
            </a:r>
            <a:r>
              <a:rPr lang="en-US" dirty="0"/>
              <a:t> the </a:t>
            </a:r>
            <a:r>
              <a:rPr lang="en-US" dirty="0">
                <a:solidFill>
                  <a:srgbClr val="002060"/>
                </a:solidFill>
              </a:rPr>
              <a:t>resource</a:t>
            </a:r>
            <a:r>
              <a:rPr lang="en-US" dirty="0"/>
              <a:t> occupied by the </a:t>
            </a:r>
            <a:r>
              <a:rPr lang="en-US" dirty="0">
                <a:solidFill>
                  <a:srgbClr val="002060"/>
                </a:solidFill>
              </a:rPr>
              <a:t>object</a:t>
            </a:r>
            <a:r>
              <a:rPr lang="en-US" dirty="0"/>
              <a:t>.</a:t>
            </a:r>
          </a:p>
          <a:p>
            <a:r>
              <a:rPr lang="en-US" b="1" dirty="0"/>
              <a:t>Definition</a:t>
            </a:r>
            <a:r>
              <a:rPr lang="en-US" dirty="0"/>
              <a:t>: </a:t>
            </a:r>
            <a:r>
              <a:rPr lang="en-US" i="1" dirty="0"/>
              <a:t>Destructor is an instance member function which is invoked automatically whenever an object is going to be destroyed. </a:t>
            </a:r>
          </a:p>
          <a:p>
            <a:r>
              <a:rPr lang="en-US" dirty="0"/>
              <a:t>In other words, a destructor is the last function that is going to be called before an </a:t>
            </a:r>
            <a:r>
              <a:rPr lang="en-US" dirty="0">
                <a:solidFill>
                  <a:srgbClr val="002060"/>
                </a:solidFill>
              </a:rPr>
              <a:t>object</a:t>
            </a:r>
            <a:r>
              <a:rPr lang="en-US" dirty="0"/>
              <a:t> is </a:t>
            </a:r>
            <a:r>
              <a:rPr lang="en-US" dirty="0">
                <a:solidFill>
                  <a:srgbClr val="002060"/>
                </a:solidFill>
              </a:rPr>
              <a:t>destroyed</a:t>
            </a:r>
            <a:r>
              <a:rPr lang="en-US" dirty="0"/>
              <a:t>.</a:t>
            </a:r>
          </a:p>
          <a:p>
            <a:r>
              <a:rPr lang="en-US" dirty="0"/>
              <a:t>In java, there is a special method named </a:t>
            </a:r>
            <a:r>
              <a:rPr lang="en-IN" b="1" i="1" dirty="0">
                <a:solidFill>
                  <a:srgbClr val="002060"/>
                </a:solidFill>
              </a:rPr>
              <a:t>garbage collector</a:t>
            </a:r>
            <a:r>
              <a:rPr lang="en-US" dirty="0"/>
              <a:t> that automatically called when an object is no longer used. </a:t>
            </a:r>
          </a:p>
          <a:p>
            <a:r>
              <a:rPr lang="en-US" dirty="0"/>
              <a:t>When an object completes its </a:t>
            </a:r>
            <a:r>
              <a:rPr lang="en-US" dirty="0">
                <a:solidFill>
                  <a:srgbClr val="002060"/>
                </a:solidFill>
              </a:rPr>
              <a:t>life-cycle</a:t>
            </a:r>
            <a:r>
              <a:rPr lang="en-US" dirty="0"/>
              <a:t> the garbage collector deletes that object and </a:t>
            </a:r>
            <a:r>
              <a:rPr lang="en-US" dirty="0">
                <a:solidFill>
                  <a:srgbClr val="002060"/>
                </a:solidFill>
              </a:rPr>
              <a:t>de-allocates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releases</a:t>
            </a:r>
            <a:r>
              <a:rPr lang="en-US" dirty="0"/>
              <a:t> the memory occupied by the object.</a:t>
            </a:r>
          </a:p>
          <a:p>
            <a:r>
              <a:rPr lang="en-US" dirty="0"/>
              <a:t>In C++, dynamically allocated objects must be manually released by use of a </a:t>
            </a:r>
            <a:r>
              <a:rPr lang="en-US" b="1" dirty="0"/>
              <a:t>delete </a:t>
            </a:r>
            <a:r>
              <a:rPr lang="en-US" dirty="0"/>
              <a:t>operator.</a:t>
            </a:r>
            <a:endParaRPr lang="en-US" b="1" dirty="0"/>
          </a:p>
          <a:p>
            <a:r>
              <a:rPr lang="en-US" dirty="0"/>
              <a:t>Java takes a different approach: it handles </a:t>
            </a:r>
            <a:r>
              <a:rPr lang="en-US" dirty="0">
                <a:solidFill>
                  <a:srgbClr val="002060"/>
                </a:solidFill>
              </a:rPr>
              <a:t>de-allocation automatically</a:t>
            </a:r>
            <a:r>
              <a:rPr lang="en-US" dirty="0"/>
              <a:t>. </a:t>
            </a:r>
          </a:p>
          <a:p>
            <a:r>
              <a:rPr lang="en-US" dirty="0"/>
              <a:t>The technique that accomplishes this is </a:t>
            </a:r>
            <a:r>
              <a:rPr lang="en-IN" dirty="0"/>
              <a:t>known as “</a:t>
            </a:r>
            <a:r>
              <a:rPr lang="en-IN" b="1" i="1" dirty="0">
                <a:solidFill>
                  <a:srgbClr val="002060"/>
                </a:solidFill>
              </a:rPr>
              <a:t>garbage collection</a:t>
            </a:r>
            <a:r>
              <a:rPr lang="en-IN" i="1" dirty="0"/>
              <a:t>”.</a:t>
            </a:r>
            <a:endParaRPr lang="en-US" dirty="0"/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/>
        </p:blipFill>
        <p:spPr bwMode="auto">
          <a:xfrm>
            <a:off x="10303857" y="711201"/>
            <a:ext cx="1888143" cy="124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1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753799" cy="5590565"/>
          </a:xfrm>
        </p:spPr>
        <p:txBody>
          <a:bodyPr/>
          <a:lstStyle/>
          <a:p>
            <a:pPr marL="0" lvl="1" indent="0">
              <a:buNone/>
            </a:pPr>
            <a:r>
              <a:rPr lang="en-US" b="1" dirty="0"/>
              <a:t>Why Destructor?</a:t>
            </a:r>
          </a:p>
          <a:p>
            <a:pPr lvl="1"/>
            <a:r>
              <a:rPr lang="en-US" sz="2000" dirty="0"/>
              <a:t>When we create an object of the class(using </a:t>
            </a:r>
            <a:r>
              <a:rPr lang="en-US" sz="2000" dirty="0">
                <a:solidFill>
                  <a:srgbClr val="002060"/>
                </a:solidFill>
              </a:rPr>
              <a:t>new</a:t>
            </a:r>
            <a:r>
              <a:rPr lang="en-US" sz="2000" dirty="0"/>
              <a:t>), it occupies some space in the memory. If we do not delete these objects, it remains in the memory and occupies </a:t>
            </a:r>
            <a:r>
              <a:rPr lang="en-US" sz="2000" dirty="0">
                <a:solidFill>
                  <a:srgbClr val="002060"/>
                </a:solidFill>
              </a:rPr>
              <a:t>unnecessary space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To resolve this problem, we use the </a:t>
            </a:r>
            <a:r>
              <a:rPr lang="en-US" sz="2000" b="1" dirty="0">
                <a:solidFill>
                  <a:srgbClr val="002060"/>
                </a:solidFill>
              </a:rPr>
              <a:t>destructor</a:t>
            </a:r>
            <a:r>
              <a:rPr lang="en-US" dirty="0"/>
              <a:t>. </a:t>
            </a:r>
          </a:p>
          <a:p>
            <a:r>
              <a:rPr lang="en-US" dirty="0"/>
              <a:t>Remember that </a:t>
            </a:r>
            <a:r>
              <a:rPr lang="en-US" b="1" dirty="0"/>
              <a:t>there is no concept of destructor in Java</a:t>
            </a:r>
            <a:r>
              <a:rPr lang="en-US" dirty="0"/>
              <a:t>. </a:t>
            </a:r>
          </a:p>
          <a:p>
            <a:r>
              <a:rPr lang="en-US" dirty="0"/>
              <a:t>Instead of destructor, Java provides the </a:t>
            </a:r>
            <a:r>
              <a:rPr lang="en-US" dirty="0">
                <a:solidFill>
                  <a:srgbClr val="002060"/>
                </a:solidFill>
              </a:rPr>
              <a:t>garbage collector </a:t>
            </a:r>
            <a:r>
              <a:rPr lang="en-US" dirty="0"/>
              <a:t>that works the same as the destructor. </a:t>
            </a:r>
          </a:p>
          <a:p>
            <a:r>
              <a:rPr lang="en-US" dirty="0"/>
              <a:t>The garbage collector is a program (</a:t>
            </a:r>
            <a:r>
              <a:rPr lang="en-US" dirty="0">
                <a:solidFill>
                  <a:srgbClr val="002060"/>
                </a:solidFill>
              </a:rPr>
              <a:t>thread</a:t>
            </a:r>
            <a:r>
              <a:rPr lang="en-US" dirty="0"/>
              <a:t>) that runs on the JVM. It </a:t>
            </a:r>
            <a:r>
              <a:rPr lang="en-US" dirty="0">
                <a:solidFill>
                  <a:srgbClr val="002060"/>
                </a:solidFill>
              </a:rPr>
              <a:t>automatically</a:t>
            </a:r>
            <a:r>
              <a:rPr lang="en-US" dirty="0"/>
              <a:t> deletes the unused objects (objects that are no longer used) and free-up the memory.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2060"/>
                </a:solidFill>
              </a:rPr>
              <a:t>programmer</a:t>
            </a:r>
            <a:r>
              <a:rPr lang="en-US" dirty="0"/>
              <a:t> has no need to manage memory, manually. </a:t>
            </a:r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/>
        </p:blipFill>
        <p:spPr bwMode="auto">
          <a:xfrm>
            <a:off x="9968779" y="711201"/>
            <a:ext cx="2223222" cy="14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7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of garbage collector(destructor) in 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792103" cy="5590565"/>
          </a:xfrm>
        </p:spPr>
        <p:txBody>
          <a:bodyPr/>
          <a:lstStyle/>
          <a:p>
            <a:r>
              <a:rPr lang="en-US" dirty="0"/>
              <a:t>When the object is created it occupies the space in the heap. These objects are used by the threads. </a:t>
            </a:r>
          </a:p>
          <a:p>
            <a:r>
              <a:rPr lang="en-US" dirty="0"/>
              <a:t>If the objects are no longer used by the thread it becomes eligible for the garbage collection.</a:t>
            </a:r>
          </a:p>
          <a:p>
            <a:r>
              <a:rPr lang="en-US" dirty="0"/>
              <a:t>The memory occupied by that object is now available for new objects that are being created. </a:t>
            </a:r>
          </a:p>
          <a:p>
            <a:r>
              <a:rPr lang="en-US" dirty="0"/>
              <a:t>When the garbage collector destroys an object, the JRE calls </a:t>
            </a:r>
            <a:r>
              <a:rPr lang="en-US" b="1" dirty="0">
                <a:solidFill>
                  <a:srgbClr val="002060"/>
                </a:solidFill>
              </a:rPr>
              <a:t>finalize</a:t>
            </a:r>
            <a:r>
              <a:rPr lang="en-US" dirty="0">
                <a:solidFill>
                  <a:srgbClr val="002060"/>
                </a:solidFill>
              </a:rPr>
              <a:t>() method </a:t>
            </a:r>
            <a:r>
              <a:rPr lang="en-US" dirty="0"/>
              <a:t>to close the connections such as database and network connection.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0" t="16870" b="45535"/>
          <a:stretch/>
        </p:blipFill>
        <p:spPr bwMode="auto">
          <a:xfrm>
            <a:off x="9968779" y="711201"/>
            <a:ext cx="2223222" cy="146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83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3590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960883" y="1749972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in Java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806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Variable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6315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Method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4824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Block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3333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Static Class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0"/>
            <a:endCxn id="4" idx="2"/>
          </p:cNvCxnSpPr>
          <p:nvPr/>
        </p:nvCxnSpPr>
        <p:spPr>
          <a:xfrm flipV="1">
            <a:off x="1713186" y="2648607"/>
            <a:ext cx="4382814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4" idx="2"/>
          </p:cNvCxnSpPr>
          <p:nvPr/>
        </p:nvCxnSpPr>
        <p:spPr>
          <a:xfrm flipV="1">
            <a:off x="4598276" y="2648607"/>
            <a:ext cx="1497724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  <a:endCxn id="4" idx="2"/>
          </p:cNvCxnSpPr>
          <p:nvPr/>
        </p:nvCxnSpPr>
        <p:spPr>
          <a:xfrm flipH="1" flipV="1">
            <a:off x="6096000" y="2648607"/>
            <a:ext cx="1387366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  <a:endCxn id="4" idx="2"/>
          </p:cNvCxnSpPr>
          <p:nvPr/>
        </p:nvCxnSpPr>
        <p:spPr>
          <a:xfrm flipH="1" flipV="1">
            <a:off x="6096000" y="2648607"/>
            <a:ext cx="4272456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7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static keyword</a:t>
            </a:r>
            <a:r>
              <a:rPr lang="en-US" dirty="0"/>
              <a:t> is used for </a:t>
            </a:r>
            <a:r>
              <a:rPr lang="en-US" dirty="0">
                <a:solidFill>
                  <a:srgbClr val="002060"/>
                </a:solidFill>
              </a:rPr>
              <a:t>memory management</a:t>
            </a:r>
            <a:r>
              <a:rPr lang="en-US" dirty="0"/>
              <a:t>. </a:t>
            </a:r>
          </a:p>
          <a:p>
            <a:r>
              <a:rPr lang="en-US" dirty="0"/>
              <a:t>We can apply static keyword with </a:t>
            </a:r>
            <a:r>
              <a:rPr lang="en-US" dirty="0">
                <a:solidFill>
                  <a:srgbClr val="002060"/>
                </a:solidFill>
              </a:rPr>
              <a:t>variables, methods, blocks </a:t>
            </a:r>
            <a:r>
              <a:rPr lang="en-US" dirty="0"/>
              <a:t>and </a:t>
            </a:r>
            <a:r>
              <a:rPr lang="en-US" dirty="0">
                <a:solidFill>
                  <a:srgbClr val="002060"/>
                </a:solidFill>
              </a:rPr>
              <a:t>nested classes</a:t>
            </a:r>
            <a:r>
              <a:rPr lang="en-US" dirty="0"/>
              <a:t>. </a:t>
            </a:r>
          </a:p>
          <a:p>
            <a:r>
              <a:rPr lang="en-US" dirty="0"/>
              <a:t>The static keyword belongs to the class than an instance of the class.</a:t>
            </a:r>
          </a:p>
          <a:p>
            <a:r>
              <a:rPr lang="en-US" dirty="0"/>
              <a:t>The static can be: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Variable (also known as a class variable)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Method (also known as a class method)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Nested class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3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variables have a property of </a:t>
            </a:r>
            <a:r>
              <a:rPr lang="en-US" dirty="0">
                <a:solidFill>
                  <a:srgbClr val="002060"/>
                </a:solidFill>
              </a:rPr>
              <a:t>preserving</a:t>
            </a:r>
            <a:r>
              <a:rPr lang="en-US" dirty="0"/>
              <a:t> their </a:t>
            </a:r>
            <a:r>
              <a:rPr lang="en-US" dirty="0">
                <a:solidFill>
                  <a:srgbClr val="002060"/>
                </a:solidFill>
              </a:rPr>
              <a:t>value</a:t>
            </a:r>
            <a:r>
              <a:rPr lang="en-US" dirty="0"/>
              <a:t> even after they are out of their </a:t>
            </a:r>
            <a:r>
              <a:rPr lang="en-US" dirty="0">
                <a:solidFill>
                  <a:srgbClr val="002060"/>
                </a:solidFill>
              </a:rPr>
              <a:t>scope</a:t>
            </a:r>
            <a:r>
              <a:rPr lang="en-US" dirty="0"/>
              <a:t>.</a:t>
            </a:r>
          </a:p>
          <a:p>
            <a:r>
              <a:rPr lang="en-US" dirty="0"/>
              <a:t>The static variable gets memory only once in the class area at the time of </a:t>
            </a:r>
            <a:r>
              <a:rPr lang="en-US" dirty="0">
                <a:solidFill>
                  <a:srgbClr val="002060"/>
                </a:solidFill>
              </a:rPr>
              <a:t>class loading</a:t>
            </a:r>
            <a:r>
              <a:rPr lang="en-US" dirty="0"/>
              <a:t>.</a:t>
            </a:r>
          </a:p>
          <a:p>
            <a:r>
              <a:rPr lang="en-US" b="1" dirty="0"/>
              <a:t>Advantage of static variable</a:t>
            </a:r>
            <a:r>
              <a:rPr lang="en-US" dirty="0"/>
              <a:t>: It makes program </a:t>
            </a:r>
            <a:r>
              <a:rPr lang="en-US" b="1" dirty="0"/>
              <a:t>memory efficient</a:t>
            </a:r>
            <a:r>
              <a:rPr lang="en-US" dirty="0"/>
              <a:t> (</a:t>
            </a:r>
            <a:r>
              <a:rPr lang="en-US" dirty="0">
                <a:solidFill>
                  <a:srgbClr val="002060"/>
                </a:solidFill>
              </a:rPr>
              <a:t>static variable saves memory</a:t>
            </a:r>
            <a:r>
              <a:rPr lang="en-US" dirty="0"/>
              <a:t>).</a:t>
            </a:r>
          </a:p>
          <a:p>
            <a:r>
              <a:rPr lang="en-US" b="1" dirty="0"/>
              <a:t>Characteristics of static variable:</a:t>
            </a:r>
          </a:p>
          <a:p>
            <a:pPr lvl="1"/>
            <a:r>
              <a:rPr lang="en-US" dirty="0"/>
              <a:t>It is initialized to zero when the first object of its class is created. No other initialization is allowed.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Only one copy </a:t>
            </a:r>
            <a:r>
              <a:rPr lang="en-US" dirty="0"/>
              <a:t>of that member is created for the entire class and is shared by all the objects of that class, no matter how many objects are created.</a:t>
            </a:r>
          </a:p>
          <a:p>
            <a:pPr lvl="1"/>
            <a:r>
              <a:rPr lang="en-US" dirty="0"/>
              <a:t>It is visible only within the class, but its </a:t>
            </a:r>
            <a:r>
              <a:rPr lang="en-US" dirty="0">
                <a:solidFill>
                  <a:srgbClr val="002060"/>
                </a:solidFill>
              </a:rPr>
              <a:t>lifetime</a:t>
            </a:r>
            <a:r>
              <a:rPr lang="en-US" dirty="0"/>
              <a:t> is the entire program.</a:t>
            </a:r>
          </a:p>
          <a:p>
            <a:pPr lvl="1"/>
            <a:r>
              <a:rPr lang="en-US" dirty="0"/>
              <a:t>Static variables are normally used to </a:t>
            </a:r>
            <a:r>
              <a:rPr lang="en-US" dirty="0">
                <a:solidFill>
                  <a:srgbClr val="002060"/>
                </a:solidFill>
              </a:rPr>
              <a:t>maintain values </a:t>
            </a:r>
            <a:r>
              <a:rPr lang="en-US" dirty="0"/>
              <a:t>common for all objects.</a:t>
            </a:r>
          </a:p>
          <a:p>
            <a:pPr lvl="1"/>
            <a:r>
              <a:rPr lang="en-US" dirty="0"/>
              <a:t>The class constructor does not initialize static variable.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02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vs</a:t>
            </a:r>
            <a:r>
              <a:rPr lang="en-US" dirty="0"/>
              <a:t> Non-Static Function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009650" y="928687"/>
          <a:ext cx="4105276" cy="367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8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MyProgram.java(Non-static function)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09650" y="1306511"/>
          <a:ext cx="4114800" cy="4079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9877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	main(String[]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args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a=1,b=2,c;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mp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=new   			  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baseline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 =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mp.add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(c); 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}//main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public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add(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i,int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j)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{	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return 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+ j;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}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}//class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448300" y="892174"/>
          <a:ext cx="4124326" cy="39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MyProgram.java(static function)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448300" y="1301748"/>
          <a:ext cx="4114800" cy="40989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8927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class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MyProgram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3333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	main(String[]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args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a=1,b=2,c;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 = add(</a:t>
                      </a:r>
                      <a:r>
                        <a:rPr lang="en-US" sz="1800" b="1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	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(c);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}//main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kern="12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static </a:t>
                      </a:r>
                      <a:r>
                        <a:rPr lang="en-US" sz="1800" b="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add(</a:t>
                      </a:r>
                      <a:r>
                        <a:rPr lang="en-US" sz="1800" b="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i,int</a:t>
                      </a:r>
                      <a:r>
                        <a:rPr lang="en-US" sz="18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j)   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{		return </a:t>
                      </a:r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+ j; 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}//class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6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of static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static method </a:t>
            </a:r>
            <a:r>
              <a:rPr lang="en-US" dirty="0">
                <a:solidFill>
                  <a:srgbClr val="301B92"/>
                </a:solidFill>
              </a:rPr>
              <a:t>can call only</a:t>
            </a:r>
            <a:r>
              <a:rPr lang="en-US" dirty="0"/>
              <a:t> other static methods and can not call a non-static method from it.</a:t>
            </a:r>
          </a:p>
          <a:p>
            <a:r>
              <a:rPr lang="en-US" dirty="0"/>
              <a:t>A static method can be accessed </a:t>
            </a:r>
            <a:r>
              <a:rPr lang="en-US" dirty="0">
                <a:solidFill>
                  <a:srgbClr val="301B92"/>
                </a:solidFill>
              </a:rPr>
              <a:t>directly</a:t>
            </a:r>
            <a:r>
              <a:rPr lang="en-US" dirty="0"/>
              <a:t> by the class name and doesn’t need any object</a:t>
            </a:r>
          </a:p>
          <a:p>
            <a:r>
              <a:rPr lang="en-US" dirty="0"/>
              <a:t>A static method cannot refer to </a:t>
            </a:r>
            <a:r>
              <a:rPr lang="en-US" b="1" u="sng" dirty="0"/>
              <a:t>“this” </a:t>
            </a:r>
            <a:r>
              <a:rPr lang="en-US" dirty="0"/>
              <a:t>or </a:t>
            </a:r>
            <a:r>
              <a:rPr lang="en-US" b="1" u="sng" dirty="0"/>
              <a:t>“super” </a:t>
            </a:r>
            <a:r>
              <a:rPr lang="en-US" dirty="0"/>
              <a:t>keywords.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01370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Method: WAP using class Rectangle and calculate area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5415" y="863444"/>
            <a:ext cx="5166959" cy="559056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java.util</a:t>
            </a:r>
            <a:r>
              <a:rPr lang="en-IN" sz="2000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Rectangle</a:t>
            </a:r>
            <a:r>
              <a:rPr lang="en-IN" sz="2000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 dirty="0">
                <a:latin typeface="Consolas" panose="020B0609020204030204" pitchFamily="49" charset="0"/>
              </a:rPr>
              <a:t> float height;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 dirty="0">
                <a:latin typeface="Consolas" panose="020B0609020204030204" pitchFamily="49" charset="0"/>
              </a:rPr>
              <a:t> float width;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void </a:t>
            </a:r>
            <a:r>
              <a:rPr lang="en-IN" sz="2000" b="1" dirty="0" err="1">
                <a:latin typeface="Consolas" panose="020B0609020204030204" pitchFamily="49" charset="0"/>
              </a:rPr>
              <a:t>calArea</a:t>
            </a:r>
            <a:r>
              <a:rPr lang="en-IN" sz="2000" b="1" dirty="0">
                <a:latin typeface="Consolas" panose="020B0609020204030204" pitchFamily="49" charset="0"/>
              </a:rPr>
              <a:t>() </a:t>
            </a:r>
            <a:r>
              <a:rPr lang="en-IN" sz="2000" dirty="0">
                <a:latin typeface="Consolas" panose="020B0609020204030204" pitchFamily="49" charset="0"/>
              </a:rPr>
              <a:t>{        </a:t>
            </a: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 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"Area= "</a:t>
            </a:r>
            <a:r>
              <a:rPr lang="en-IN" sz="2000" dirty="0">
                <a:latin typeface="Consolas" panose="020B0609020204030204" pitchFamily="49" charset="0"/>
              </a:rPr>
              <a:t> 			       +height*width);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calArea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419165" y="863443"/>
            <a:ext cx="650613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MyRectangle</a:t>
            </a:r>
            <a:r>
              <a:rPr lang="en-IN" sz="2000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>
                <a:latin typeface="Consolas" panose="020B0609020204030204" pitchFamily="49" charset="0"/>
              </a:rPr>
              <a:t>main(String[]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){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Rectangle r1=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Scanner </a:t>
            </a:r>
            <a:r>
              <a:rPr lang="en-IN" sz="2000" dirty="0" err="1">
                <a:latin typeface="Consolas" panose="020B0609020204030204" pitchFamily="49" charset="0"/>
              </a:rPr>
              <a:t>sc</a:t>
            </a:r>
            <a:r>
              <a:rPr lang="en-IN" sz="2000" dirty="0">
                <a:latin typeface="Consolas" panose="020B0609020204030204" pitchFamily="49" charset="0"/>
              </a:rPr>
              <a:t>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System.out.print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"enter height:"</a:t>
            </a:r>
            <a:r>
              <a:rPr lang="en-IN" sz="2000" dirty="0">
                <a:latin typeface="Consolas" panose="020B0609020204030204" pitchFamily="49" charset="0"/>
              </a:rPr>
              <a:t>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r1.height=</a:t>
            </a:r>
            <a:r>
              <a:rPr lang="en-IN" sz="2000" dirty="0" err="1">
                <a:latin typeface="Consolas" panose="020B0609020204030204" pitchFamily="49" charset="0"/>
              </a:rPr>
              <a:t>sc.nextFloat</a:t>
            </a:r>
            <a:r>
              <a:rPr lang="en-IN" sz="2000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System.out.print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"enter width:"</a:t>
            </a:r>
            <a:r>
              <a:rPr lang="en-IN" sz="2000" dirty="0">
                <a:latin typeface="Consolas" panose="020B0609020204030204" pitchFamily="49" charset="0"/>
              </a:rPr>
              <a:t>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r1.width=</a:t>
            </a:r>
            <a:r>
              <a:rPr lang="en-IN" sz="2000" dirty="0" err="1">
                <a:latin typeface="Consolas" panose="020B0609020204030204" pitchFamily="49" charset="0"/>
              </a:rPr>
              <a:t>sc.nextFloat</a:t>
            </a:r>
            <a:r>
              <a:rPr lang="en-IN" sz="2000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 err="1">
                <a:latin typeface="Consolas" panose="020B0609020204030204" pitchFamily="49" charset="0"/>
              </a:rPr>
              <a:t>Rectangle.calArea</a:t>
            </a:r>
            <a:r>
              <a:rPr lang="en-IN" sz="2000" b="1" dirty="0">
                <a:latin typeface="Consolas" panose="020B0609020204030204" pitchFamily="49" charset="0"/>
              </a:rPr>
              <a:t>();   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 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sz="2000" dirty="0">
                <a:latin typeface="Consolas" panose="020B0609020204030204" pitchFamily="49" charset="0"/>
              </a:rPr>
              <a:t>}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469090" y="5295881"/>
            <a:ext cx="3829050" cy="121133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469090" y="4966697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6191151" y="4647138"/>
            <a:ext cx="3184635" cy="394138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01222" y="2877459"/>
            <a:ext cx="3523372" cy="315227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5851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3074" name="Picture 2" descr="Objects - Computer Science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3" y="1589087"/>
            <a:ext cx="6952661" cy="37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0932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static</a:t>
            </a:r>
            <a:r>
              <a:rPr lang="en-US" dirty="0"/>
              <a:t> keyword is mainly used for </a:t>
            </a:r>
            <a:r>
              <a:rPr lang="en-US" i="1" dirty="0">
                <a:solidFill>
                  <a:schemeClr val="tx2"/>
                </a:solidFill>
              </a:rPr>
              <a:t>memory management</a:t>
            </a:r>
            <a:r>
              <a:rPr lang="en-US" dirty="0"/>
              <a:t>.</a:t>
            </a:r>
          </a:p>
          <a:p>
            <a:r>
              <a:rPr lang="en-US" dirty="0"/>
              <a:t>It can be used with 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Blocks</a:t>
            </a:r>
          </a:p>
          <a:p>
            <a:pPr lvl="1"/>
            <a:r>
              <a:rPr lang="en-US" dirty="0"/>
              <a:t>Nested classes</a:t>
            </a:r>
          </a:p>
          <a:p>
            <a:r>
              <a:rPr lang="en-US" dirty="0"/>
              <a:t>Basically, static is used for a constant variable or a method that is same for every instance of a class.</a:t>
            </a:r>
          </a:p>
          <a:p>
            <a:r>
              <a:rPr lang="en-US" dirty="0"/>
              <a:t>The static variable can be used to refer to the common property of all objects.</a:t>
            </a:r>
          </a:p>
          <a:p>
            <a:r>
              <a:rPr lang="en-US" dirty="0"/>
              <a:t>The static variable gets memory only once in the class area at the time of class loading.</a:t>
            </a:r>
          </a:p>
          <a:p>
            <a:r>
              <a:rPr lang="en-US" dirty="0"/>
              <a:t>It makes your program memory efficient.</a:t>
            </a:r>
          </a:p>
          <a:p>
            <a:r>
              <a:rPr lang="en-US" dirty="0"/>
              <a:t>Syntax</a:t>
            </a:r>
          </a:p>
          <a:p>
            <a:pPr marL="363538" indent="0">
              <a:buNone/>
            </a:pP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7F0055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variablename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lang="en-IN" dirty="0">
              <a:latin typeface="Consolas" panose="020B0609020204030204" pitchFamily="49" charset="0"/>
            </a:endParaRPr>
          </a:p>
          <a:p>
            <a:endParaRPr lang="en-US" dirty="0"/>
          </a:p>
          <a:p>
            <a:pPr lvl="1"/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260946"/>
            <a:ext cx="6172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StudentDemo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" y="-1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Student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1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105400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781799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2333245" y="43379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459882" y="487384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269926" y="5397819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1053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1053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4" name="Rectangle 13"/>
          <p:cNvSpPr/>
          <p:nvPr/>
        </p:nvSpPr>
        <p:spPr>
          <a:xfrm>
            <a:off x="51053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67817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7817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7" name="Rectangle 16"/>
          <p:cNvSpPr/>
          <p:nvPr/>
        </p:nvSpPr>
        <p:spPr>
          <a:xfrm>
            <a:off x="67817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3442448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3442448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3442448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1314" y="805353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 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 dirty="0">
                <a:latin typeface="Consolas" panose="020B0609020204030204" pitchFamily="49" charset="0"/>
              </a:rPr>
              <a:t>= "DIET";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911314" y="812125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 dirty="0">
                <a:latin typeface="Consolas" panose="020B0609020204030204" pitchFamily="49" charset="0"/>
              </a:rPr>
              <a:t>= "DIET";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5105399" y="5990744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3957332" y="6072778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 dirty="0"/>
          </a:p>
        </p:txBody>
      </p:sp>
      <p:cxnSp>
        <p:nvCxnSpPr>
          <p:cNvPr id="25" name="Straight Arrow Connector 24"/>
          <p:cNvCxnSpPr>
            <a:stCxn id="23" idx="1"/>
            <a:endCxn id="19" idx="2"/>
          </p:cNvCxnSpPr>
          <p:nvPr/>
        </p:nvCxnSpPr>
        <p:spPr>
          <a:xfrm flipH="1" flipV="1">
            <a:off x="4128248" y="5329565"/>
            <a:ext cx="977151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0"/>
            <a:endCxn id="13" idx="2"/>
          </p:cNvCxnSpPr>
          <p:nvPr/>
        </p:nvCxnSpPr>
        <p:spPr>
          <a:xfrm flipV="1">
            <a:off x="5791199" y="5329565"/>
            <a:ext cx="0" cy="6611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2"/>
          </p:cNvCxnSpPr>
          <p:nvPr/>
        </p:nvCxnSpPr>
        <p:spPr>
          <a:xfrm flipV="1">
            <a:off x="6476999" y="5329565"/>
            <a:ext cx="990600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39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1" grpId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/>
      <p:bldP spid="22" grpId="0"/>
      <p:bldP spid="22" grpId="1"/>
      <p:bldP spid="23" grpId="0" animBg="1"/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apply </a:t>
            </a:r>
            <a:r>
              <a:rPr lang="en-US" dirty="0">
                <a:solidFill>
                  <a:srgbClr val="002060"/>
                </a:solidFill>
              </a:rPr>
              <a:t>static</a:t>
            </a:r>
            <a:r>
              <a:rPr lang="en-US" dirty="0"/>
              <a:t> keyword with any method, it is known as </a:t>
            </a:r>
            <a:r>
              <a:rPr lang="en-US" i="1" dirty="0">
                <a:solidFill>
                  <a:srgbClr val="002060"/>
                </a:solidFill>
              </a:rPr>
              <a:t>static method.</a:t>
            </a:r>
          </a:p>
          <a:p>
            <a:r>
              <a:rPr lang="en-US" dirty="0"/>
              <a:t>A static method belongs to the </a:t>
            </a:r>
            <a:r>
              <a:rPr lang="en-US" b="1" u="sng" dirty="0"/>
              <a:t>class</a:t>
            </a:r>
            <a:r>
              <a:rPr lang="en-US" dirty="0"/>
              <a:t> rather than the object of a class.</a:t>
            </a:r>
          </a:p>
          <a:p>
            <a:r>
              <a:rPr lang="en-US" dirty="0"/>
              <a:t>A static method can be invoked without the need for creating an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a class.</a:t>
            </a:r>
          </a:p>
          <a:p>
            <a:r>
              <a:rPr lang="en-US" dirty="0"/>
              <a:t>A static method can access static data member and can change the value of it.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Restrictions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static method cannot use non-static data member or call non-static method directly.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this</a:t>
            </a:r>
            <a:r>
              <a:rPr lang="en-US" dirty="0"/>
              <a:t> and </a:t>
            </a:r>
            <a:r>
              <a:rPr lang="en-US" b="1" dirty="0"/>
              <a:t>super</a:t>
            </a:r>
            <a:r>
              <a:rPr lang="en-US" dirty="0"/>
              <a:t> cannot be used in static context.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8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Student {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String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="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abc</a:t>
            </a:r>
            <a:r>
              <a:rPr lang="en-IN" dirty="0">
                <a:latin typeface="Consolas" panose="020B0609020204030204" pitchFamily="49" charset="0"/>
              </a:rPr>
              <a:t>";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change()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 = 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DIET</a:t>
            </a:r>
            <a:r>
              <a:rPr lang="en-IN" dirty="0">
                <a:latin typeface="Consolas" panose="020B0609020204030204" pitchFamily="49" charset="0"/>
              </a:rPr>
              <a:t>";</a:t>
            </a:r>
          </a:p>
          <a:p>
            <a:r>
              <a:rPr lang="en-IN" dirty="0">
                <a:latin typeface="Consolas" panose="020B0609020204030204" pitchFamily="49" charset="0"/>
              </a:rPr>
              <a:t>  	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 = 10;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    Student(</a:t>
            </a:r>
            <a:r>
              <a:rPr lang="en-IN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latin typeface="Consolas" panose="020B0609020204030204" pitchFamily="49" charset="0"/>
              </a:rPr>
              <a:t> r, String n)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IN" dirty="0"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IN" dirty="0">
                <a:latin typeface="Consolas" panose="020B0609020204030204" pitchFamily="49" charset="0"/>
              </a:rPr>
              <a:t>;  </a:t>
            </a: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display()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latin typeface="Consolas" panose="020B0609020204030204" pitchFamily="49" charset="0"/>
              </a:rPr>
              <a:t>System.</a:t>
            </a:r>
            <a:r>
              <a:rPr lang="en-I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latin typeface="Consolas" panose="020B0609020204030204" pitchFamily="49" charset="0"/>
              </a:rPr>
              <a:t>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>
                <a:latin typeface="Consolas" panose="020B0609020204030204" pitchFamily="49" charset="0"/>
              </a:rPr>
              <a:t>+" "+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latin typeface="Consolas" panose="020B0609020204030204" pitchFamily="49" charset="0"/>
              </a:rPr>
              <a:t>+" "+</a:t>
            </a:r>
            <a:r>
              <a:rPr lang="en-IN" i="1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r>
              <a:rPr lang="en-IN" dirty="0">
                <a:latin typeface="Consolas" panose="020B0609020204030204" pitchFamily="49" charset="0"/>
              </a:rPr>
              <a:t>    }  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TestStaticMethod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r>
              <a:rPr lang="en-IN" dirty="0">
                <a:latin typeface="Consolas" panose="020B0609020204030204" pitchFamily="49" charset="0"/>
              </a:rPr>
              <a:t>   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 err="1">
                <a:latin typeface="Consolas" panose="020B0609020204030204" pitchFamily="49" charset="0"/>
              </a:rPr>
              <a:t>Student.</a:t>
            </a:r>
            <a:r>
              <a:rPr lang="en-IN" i="1" dirty="0" err="1">
                <a:latin typeface="Consolas" panose="020B0609020204030204" pitchFamily="49" charset="0"/>
              </a:rPr>
              <a:t>change</a:t>
            </a:r>
            <a:r>
              <a:rPr lang="en-IN" dirty="0">
                <a:latin typeface="Consolas" panose="020B0609020204030204" pitchFamily="49" charset="0"/>
              </a:rPr>
              <a:t>();</a:t>
            </a:r>
          </a:p>
          <a:p>
            <a:r>
              <a:rPr lang="en-IN" dirty="0">
                <a:latin typeface="Consolas" panose="020B0609020204030204" pitchFamily="49" charset="0"/>
              </a:rPr>
              <a:t>        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s1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Student(111,"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Tom</a:t>
            </a:r>
            <a:r>
              <a:rPr lang="en-IN" dirty="0">
                <a:latin typeface="Consolas" panose="020B0609020204030204" pitchFamily="49" charset="0"/>
              </a:rPr>
              <a:t>");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s2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Student(222,"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Jerry</a:t>
            </a:r>
            <a:r>
              <a:rPr lang="en-IN" dirty="0">
                <a:latin typeface="Consolas" panose="020B0609020204030204" pitchFamily="49" charset="0"/>
              </a:rPr>
              <a:t>");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s1</a:t>
            </a:r>
            <a:r>
              <a:rPr lang="en-IN" dirty="0">
                <a:latin typeface="Consolas" panose="020B0609020204030204" pitchFamily="49" charset="0"/>
              </a:rPr>
              <a:t>.display();  </a:t>
            </a:r>
          </a:p>
          <a:p>
            <a:r>
              <a:rPr lang="en-IN" dirty="0">
                <a:latin typeface="Consolas" panose="020B0609020204030204" pitchFamily="49" charset="0"/>
              </a:rPr>
              <a:t>       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s2</a:t>
            </a:r>
            <a:r>
              <a:rPr lang="en-IN" dirty="0">
                <a:latin typeface="Consolas" panose="020B0609020204030204" pitchFamily="49" charset="0"/>
              </a:rPr>
              <a:t>.display();  </a:t>
            </a:r>
          </a:p>
          <a:p>
            <a:r>
              <a:rPr lang="en-IN" dirty="0">
                <a:latin typeface="Consolas" panose="020B0609020204030204" pitchFamily="49" charset="0"/>
              </a:rPr>
              <a:t>	}  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066800" y="1828800"/>
            <a:ext cx="160020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177534"/>
            <a:ext cx="6572250" cy="1438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0"/>
            <a:ext cx="6572250" cy="14287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5403385" y="1505534"/>
            <a:ext cx="3276600" cy="570916"/>
          </a:xfrm>
          <a:prstGeom prst="borderCallout1">
            <a:avLst>
              <a:gd name="adj1" fmla="val 45220"/>
              <a:gd name="adj2" fmla="val -490"/>
              <a:gd name="adj3" fmla="val 59128"/>
              <a:gd name="adj4" fmla="val -793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We can not use </a:t>
            </a:r>
            <a:r>
              <a:rPr lang="en-IN" dirty="0">
                <a:solidFill>
                  <a:srgbClr val="FF0000"/>
                </a:solidFill>
              </a:rPr>
              <a:t>non-static</a:t>
            </a:r>
            <a:r>
              <a:rPr lang="en-IN" dirty="0">
                <a:solidFill>
                  <a:schemeClr val="tx1"/>
                </a:solidFill>
              </a:rPr>
              <a:t> variables in </a:t>
            </a:r>
            <a:r>
              <a:rPr lang="en-IN" dirty="0">
                <a:solidFill>
                  <a:srgbClr val="FF0000"/>
                </a:solidFill>
              </a:rPr>
              <a:t>static methods</a:t>
            </a:r>
          </a:p>
        </p:txBody>
      </p:sp>
    </p:spTree>
    <p:extLst>
      <p:ext uri="{BB962C8B-B14F-4D97-AF65-F5344CB8AC3E}">
        <p14:creationId xmlns:p14="http://schemas.microsoft.com/office/powerpoint/2010/main" val="63634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Block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block is executed </a:t>
            </a:r>
            <a:r>
              <a:rPr lang="en-US" dirty="0">
                <a:solidFill>
                  <a:srgbClr val="002060"/>
                </a:solidFill>
              </a:rPr>
              <a:t>exactly once</a:t>
            </a:r>
            <a:r>
              <a:rPr lang="en-US" dirty="0"/>
              <a:t>, when the class is first loaded.</a:t>
            </a:r>
          </a:p>
          <a:p>
            <a:r>
              <a:rPr lang="en-US" dirty="0"/>
              <a:t>It is used to </a:t>
            </a:r>
            <a:r>
              <a:rPr lang="en-US" dirty="0">
                <a:solidFill>
                  <a:srgbClr val="002060"/>
                </a:solidFill>
              </a:rPr>
              <a:t>initialize static variables </a:t>
            </a:r>
            <a:r>
              <a:rPr lang="en-US" dirty="0"/>
              <a:t>of the class.</a:t>
            </a:r>
          </a:p>
          <a:p>
            <a:r>
              <a:rPr lang="en-US" dirty="0"/>
              <a:t>It will be executed even </a:t>
            </a:r>
            <a:r>
              <a:rPr lang="en-US" dirty="0">
                <a:solidFill>
                  <a:srgbClr val="002060"/>
                </a:solidFill>
              </a:rPr>
              <a:t>before the main() </a:t>
            </a:r>
            <a:r>
              <a:rPr lang="en-US" dirty="0"/>
              <a:t>method.</a:t>
            </a:r>
          </a:p>
          <a:p>
            <a:r>
              <a:rPr lang="en-US" dirty="0"/>
              <a:t>Syntax</a:t>
            </a:r>
          </a:p>
          <a:p>
            <a:endParaRPr lang="en-US" dirty="0"/>
          </a:p>
          <a:p>
            <a:r>
              <a:rPr lang="en-US" b="1" dirty="0"/>
              <a:t>How to call static block in java?</a:t>
            </a:r>
          </a:p>
          <a:p>
            <a:pPr lvl="1"/>
            <a:r>
              <a:rPr lang="en-US" dirty="0"/>
              <a:t>Unlike method, there is no specified way to call a static block.</a:t>
            </a:r>
          </a:p>
          <a:p>
            <a:pPr lvl="1"/>
            <a:r>
              <a:rPr lang="en-US" dirty="0"/>
              <a:t>The static block </a:t>
            </a:r>
            <a:r>
              <a:rPr lang="en-US" dirty="0">
                <a:solidFill>
                  <a:srgbClr val="002060"/>
                </a:solidFill>
              </a:rPr>
              <a:t>executes automatically </a:t>
            </a:r>
            <a:r>
              <a:rPr lang="en-US" dirty="0"/>
              <a:t>when the class is loaded in memory. 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494971" y="2183854"/>
            <a:ext cx="682171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63538" indent="0">
              <a:buNone/>
            </a:pPr>
            <a:r>
              <a:rPr lang="en-IN" b="1" dirty="0">
                <a:latin typeface="Consolas" panose="020B0609020204030204" pitchFamily="49" charset="0"/>
              </a:rPr>
              <a:t>static {</a:t>
            </a:r>
          </a:p>
          <a:p>
            <a:pPr marL="363538" indent="0">
              <a:buNone/>
            </a:pPr>
            <a:r>
              <a:rPr lang="en-IN" b="1" dirty="0">
                <a:latin typeface="Consolas" panose="020B0609020204030204" pitchFamily="49" charset="0"/>
              </a:rPr>
              <a:t>	      </a:t>
            </a:r>
            <a:r>
              <a:rPr lang="en-IN" dirty="0">
                <a:latin typeface="Consolas" panose="020B0609020204030204" pitchFamily="49" charset="0"/>
              </a:rPr>
              <a:t>//initialisation of static variables…</a:t>
            </a:r>
          </a:p>
          <a:p>
            <a:pPr marL="363538" indent="0">
              <a:buNone/>
            </a:pPr>
            <a:r>
              <a:rPr lang="en-IN" b="1" dirty="0">
                <a:latin typeface="Consolas" panose="020B0609020204030204" pitchFamily="49" charset="0"/>
              </a:rPr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19977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Static Block, Method and 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0" y="747332"/>
            <a:ext cx="11929641" cy="5929239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StaticDemo</a:t>
            </a:r>
            <a:r>
              <a:rPr lang="en-IN" sz="1800" dirty="0">
                <a:latin typeface="Consolas" panose="020B0609020204030204" pitchFamily="49" charset="0"/>
              </a:rPr>
              <a:t>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a = 4; 	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variable declared &amp; initialized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b; 		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variable declared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 void </a:t>
            </a:r>
            <a:r>
              <a:rPr lang="en-IN" sz="1800" dirty="0" err="1">
                <a:latin typeface="Consolas" panose="020B0609020204030204" pitchFamily="49" charset="0"/>
              </a:rPr>
              <a:t>dispValue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x</a:t>
            </a:r>
            <a:r>
              <a:rPr lang="en-IN" sz="1800" dirty="0">
                <a:latin typeface="Consolas" panose="020B0609020204030204" pitchFamily="49" charset="0"/>
              </a:rPr>
              <a:t>)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("Static method initialized.");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"x = "</a:t>
            </a:r>
            <a:r>
              <a:rPr lang="en-IN" sz="1800" dirty="0">
                <a:latin typeface="Consolas" panose="020B0609020204030204" pitchFamily="49" charset="0"/>
              </a:rPr>
              <a:t> + x);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 = " </a:t>
            </a:r>
            <a:r>
              <a:rPr lang="en-IN" sz="1800" dirty="0">
                <a:latin typeface="Consolas" panose="020B0609020204030204" pitchFamily="49" charset="0"/>
              </a:rPr>
              <a:t>+ a);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"b = " </a:t>
            </a:r>
            <a:r>
              <a:rPr lang="en-IN" sz="1800" dirty="0">
                <a:latin typeface="Consolas" panose="020B0609020204030204" pitchFamily="49" charset="0"/>
              </a:rPr>
              <a:t>+ b);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method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b="1" dirty="0">
                <a:latin typeface="Consolas" panose="020B0609020204030204" pitchFamily="49" charset="0"/>
              </a:rPr>
              <a:t>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	</a:t>
            </a:r>
            <a:r>
              <a:rPr lang="en-IN" sz="1800" b="1" dirty="0" err="1">
                <a:latin typeface="Consolas" panose="020B0609020204030204" pitchFamily="49" charset="0"/>
              </a:rPr>
              <a:t>System.out.println</a:t>
            </a:r>
            <a:r>
              <a:rPr lang="en-IN" sz="1800" b="1" dirty="0">
                <a:latin typeface="Consolas" panose="020B0609020204030204" pitchFamily="49" charset="0"/>
              </a:rPr>
              <a:t>(</a:t>
            </a:r>
            <a:r>
              <a:rPr lang="en-IN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"Static block initialized."</a:t>
            </a:r>
            <a:r>
              <a:rPr lang="en-IN" sz="1800" b="1" dirty="0">
                <a:latin typeface="Consolas" panose="020B0609020204030204" pitchFamily="49" charset="0"/>
              </a:rPr>
              <a:t>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	 b= a * 5;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block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[])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main()..."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  <a:endParaRPr lang="en-IN" sz="1800" dirty="0"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dispValue</a:t>
            </a:r>
            <a:r>
              <a:rPr lang="en-IN" sz="1800" dirty="0">
                <a:latin typeface="Consolas" panose="020B0609020204030204" pitchFamily="49" charset="0"/>
              </a:rPr>
              <a:t>(44);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275343" y="4670954"/>
            <a:ext cx="3916657" cy="189425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Static block initialized.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main()...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Static method initialized.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x = 44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 = 4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b = 20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275343" y="4336044"/>
            <a:ext cx="766302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855" y="3736428"/>
            <a:ext cx="7457090" cy="1245475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487844" y="4420862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855" y="5018034"/>
            <a:ext cx="7457090" cy="1245475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487844" y="5055124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4855" y="1730477"/>
            <a:ext cx="7457090" cy="1969820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7487844" y="1730477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7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 for static keyword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we declare a field static, exactly </a:t>
            </a:r>
            <a:r>
              <a:rPr lang="en-US" dirty="0">
                <a:solidFill>
                  <a:srgbClr val="002060"/>
                </a:solidFill>
              </a:rPr>
              <a:t>a single copy </a:t>
            </a:r>
            <a:r>
              <a:rPr lang="en-US" dirty="0"/>
              <a:t>of that field is created and </a:t>
            </a:r>
            <a:r>
              <a:rPr lang="en-US" dirty="0">
                <a:solidFill>
                  <a:srgbClr val="002060"/>
                </a:solidFill>
              </a:rPr>
              <a:t>shared</a:t>
            </a:r>
            <a:r>
              <a:rPr lang="en-US" dirty="0"/>
              <a:t> among all instances of that class.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variables belong to a </a:t>
            </a:r>
            <a:r>
              <a:rPr lang="en-US" dirty="0">
                <a:solidFill>
                  <a:srgbClr val="002060"/>
                </a:solidFill>
              </a:rPr>
              <a:t>class</a:t>
            </a:r>
            <a:r>
              <a:rPr lang="en-US" dirty="0"/>
              <a:t>, we can access them directly using class name. Thus, we don't need any object reference.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only </a:t>
            </a:r>
            <a:r>
              <a:rPr lang="en-US" dirty="0">
                <a:solidFill>
                  <a:srgbClr val="002060"/>
                </a:solidFill>
              </a:rPr>
              <a:t>declare</a:t>
            </a:r>
            <a:r>
              <a:rPr lang="en-US" dirty="0"/>
              <a:t> static variables at the </a:t>
            </a:r>
            <a:r>
              <a:rPr lang="en-US" dirty="0">
                <a:solidFill>
                  <a:srgbClr val="002060"/>
                </a:solidFill>
              </a:rPr>
              <a:t>class</a:t>
            </a:r>
            <a:r>
              <a:rPr lang="en-US" dirty="0"/>
              <a:t> level.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access static fields without </a:t>
            </a:r>
            <a:r>
              <a:rPr lang="en-US" dirty="0">
                <a:solidFill>
                  <a:srgbClr val="002060"/>
                </a:solidFill>
              </a:rPr>
              <a:t>object initialization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methods can't be </a:t>
            </a:r>
            <a:r>
              <a:rPr lang="en-US" dirty="0">
                <a:solidFill>
                  <a:srgbClr val="002060"/>
                </a:solidFill>
              </a:rPr>
              <a:t>overridden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Abstract</a:t>
            </a:r>
            <a:r>
              <a:rPr lang="en-US" dirty="0"/>
              <a:t> methods can't be static.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methods can't use </a:t>
            </a:r>
            <a:r>
              <a:rPr lang="en-US" dirty="0">
                <a:solidFill>
                  <a:srgbClr val="002060"/>
                </a:solidFill>
              </a:rPr>
              <a:t>this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super</a:t>
            </a:r>
            <a:r>
              <a:rPr lang="en-US" dirty="0"/>
              <a:t> keywords.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methods can't access instance variables and instance methods directly. They need some object reference to do so.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class can have </a:t>
            </a:r>
            <a:r>
              <a:rPr lang="en-US" dirty="0">
                <a:solidFill>
                  <a:srgbClr val="002060"/>
                </a:solidFill>
              </a:rPr>
              <a:t>multiple</a:t>
            </a:r>
            <a:r>
              <a:rPr lang="en-US" dirty="0"/>
              <a:t> </a:t>
            </a:r>
            <a:r>
              <a:rPr lang="en-US" i="1" dirty="0"/>
              <a:t>static</a:t>
            </a:r>
            <a:r>
              <a:rPr lang="en-US" dirty="0"/>
              <a:t> blocks.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16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and Immutable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 of mutable object can be changed, while content of immutable objects can not be changed.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253" y="1777108"/>
            <a:ext cx="5766264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add5() {</a:t>
            </a:r>
          </a:p>
          <a:p>
            <a:pPr lvl="1"/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	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+ 5;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58650" y="1777108"/>
            <a:ext cx="6294557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add5()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+ 5 );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 in m1 =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"returned =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368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Objects as Argument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2828150" cy="5590565"/>
          </a:xfrm>
        </p:spPr>
        <p:txBody>
          <a:bodyPr/>
          <a:lstStyle/>
          <a:p>
            <a:r>
              <a:rPr lang="en-US" dirty="0"/>
              <a:t>In order to understand how and why we need to pass object as an argument in methods, lets see the below example.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50772" y="781015"/>
            <a:ext cx="5926973" cy="5755422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Time{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add(Time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927583" y="2942122"/>
            <a:ext cx="5200688" cy="286232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TimeDemo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Time(11,59,55);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Time(0,0,5);</a:t>
            </a:r>
          </a:p>
          <a:p>
            <a:pPr lvl="2"/>
            <a:endParaRPr lang="en-US" sz="1600" dirty="0">
              <a:latin typeface="Consolas" panose="020B0609020204030204" pitchFamily="49" charset="0"/>
            </a:endParaRPr>
          </a:p>
          <a:p>
            <a:pPr lvl="2"/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.add(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 sz="1600" dirty="0">
              <a:latin typeface="Consolas" panose="020B0609020204030204" pitchFamily="49" charset="0"/>
            </a:endParaRPr>
          </a:p>
          <a:p>
            <a:pPr lvl="2"/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464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789270" cy="5590565"/>
          </a:xfrm>
        </p:spPr>
        <p:txBody>
          <a:bodyPr/>
          <a:lstStyle/>
          <a:p>
            <a:r>
              <a:rPr lang="en-US" dirty="0"/>
              <a:t>We can create an array of object in java.</a:t>
            </a:r>
          </a:p>
          <a:p>
            <a:r>
              <a:rPr lang="en-US" dirty="0"/>
              <a:t>Similar to primitive data type  array we can also create and use arrays of derived data types (class).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190" y="2081937"/>
            <a:ext cx="5843847" cy="452431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"|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lvl="1"/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endParaRPr lang="en-US" b="1" i="1" dirty="0">
              <a:solidFill>
                <a:srgbClr val="000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| -- |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</a:p>
          <a:p>
            <a:pPr lvl="1"/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|"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46" y="2081937"/>
            <a:ext cx="5918814" cy="369331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ArrayOfObjectDemo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Student[]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Student[3];</a:t>
            </a:r>
          </a:p>
          <a:p>
            <a:pPr lvl="2"/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[0]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Student(101,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"darshan"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Student(102,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 "OOP"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[2]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Student(103,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"java"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[2].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98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Object: A Real-World Entity</a:t>
            </a:r>
            <a:endParaRPr lang="en-IN" dirty="0"/>
          </a:p>
        </p:txBody>
      </p:sp>
      <p:pic>
        <p:nvPicPr>
          <p:cNvPr id="3074" name="Picture 2" descr="Inheritance – The Aikins-Mensah 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2" y="906001"/>
            <a:ext cx="7394692" cy="525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394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1857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336164" cy="5590565"/>
          </a:xfrm>
        </p:spPr>
        <p:txBody>
          <a:bodyPr/>
          <a:lstStyle/>
          <a:p>
            <a:r>
              <a:rPr lang="en-US" b="1" dirty="0"/>
              <a:t>Nested Class: </a:t>
            </a:r>
            <a:r>
              <a:rPr lang="en-IN" dirty="0"/>
              <a:t>Class </a:t>
            </a:r>
            <a:r>
              <a:rPr lang="en-IN" dirty="0">
                <a:solidFill>
                  <a:srgbClr val="002060"/>
                </a:solidFill>
              </a:rPr>
              <a:t>within</a:t>
            </a:r>
            <a:r>
              <a:rPr lang="en-IN" dirty="0"/>
              <a:t> another class</a:t>
            </a:r>
          </a:p>
          <a:p>
            <a:r>
              <a:rPr lang="en-US" b="1" dirty="0"/>
              <a:t>Scope</a:t>
            </a:r>
            <a:r>
              <a:rPr lang="en-US" dirty="0"/>
              <a:t>: Nested class is bounded by the </a:t>
            </a:r>
            <a:r>
              <a:rPr lang="en-US" dirty="0">
                <a:solidFill>
                  <a:srgbClr val="002060"/>
                </a:solidFill>
              </a:rPr>
              <a:t>scope</a:t>
            </a:r>
            <a:r>
              <a:rPr lang="en-US" dirty="0"/>
              <a:t> of its enclosing class.</a:t>
            </a:r>
          </a:p>
          <a:p>
            <a:pPr lvl="1"/>
            <a:r>
              <a:rPr lang="en-US" dirty="0"/>
              <a:t>E.g. class </a:t>
            </a:r>
            <a:r>
              <a:rPr lang="en-US" dirty="0">
                <a:solidFill>
                  <a:srgbClr val="002060"/>
                </a:solidFill>
              </a:rPr>
              <a:t>B</a:t>
            </a:r>
            <a:r>
              <a:rPr lang="en-US" dirty="0"/>
              <a:t> is defined within class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, then </a:t>
            </a:r>
            <a:r>
              <a:rPr lang="en-US" dirty="0">
                <a:solidFill>
                  <a:srgbClr val="002060"/>
                </a:solidFill>
              </a:rPr>
              <a:t>B</a:t>
            </a:r>
            <a:r>
              <a:rPr lang="en-US" dirty="0"/>
              <a:t> is known to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, but not outside of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.</a:t>
            </a:r>
          </a:p>
          <a:p>
            <a:r>
              <a:rPr lang="en-US" dirty="0"/>
              <a:t>A nested class has access to the members, including private members of the class in which it is nested. </a:t>
            </a:r>
          </a:p>
          <a:p>
            <a:r>
              <a:rPr lang="en-US" dirty="0"/>
              <a:t>However, the enclosing class does not have access to the members of the nested class. i.e. Class B can access private member of class A, while reverse is not accessible.</a:t>
            </a:r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8734421" y="1795038"/>
            <a:ext cx="3326400" cy="332560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9771221" y="2831358"/>
            <a:ext cx="1252800" cy="12529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768549" y="220123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A: Outer Class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28661" y="3048971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B: Nested </a:t>
            </a:r>
          </a:p>
          <a:p>
            <a:pPr algn="ctr"/>
            <a:r>
              <a:rPr lang="en-US" b="1" dirty="0"/>
              <a:t>Class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187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pic>
        <p:nvPicPr>
          <p:cNvPr id="4" name="Picture 2" descr="Inner and Nested Classes - Stack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51" y="1115123"/>
            <a:ext cx="5366971" cy="41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7637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Nested class: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721548" y="1831632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6806" y="4137113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Static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76920" y="4137113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Non- Static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986110" y="3221520"/>
            <a:ext cx="2024742" cy="9155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6010852" y="3221520"/>
            <a:ext cx="2155372" cy="9155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82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Non-Static Nested Class: InnerOuterDemo.java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95961" cy="5590565"/>
          </a:xfrm>
        </p:spPr>
        <p:txBody>
          <a:bodyPr/>
          <a:lstStyle/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 </a:t>
            </a:r>
            <a:r>
              <a:rPr lang="en-IN" sz="1800" b="1" dirty="0">
                <a:latin typeface="Consolas" panose="020B0609020204030204" pitchFamily="49" charset="0"/>
              </a:rPr>
              <a:t>Outer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private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a=100;//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instance variable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void </a:t>
            </a:r>
            <a:r>
              <a:rPr lang="en-IN" sz="1800" dirty="0" err="1">
                <a:latin typeface="Consolas" panose="020B0609020204030204" pitchFamily="49" charset="0"/>
              </a:rPr>
              <a:t>outerMeth</a:t>
            </a:r>
            <a:r>
              <a:rPr lang="en-IN" sz="1800" dirty="0">
                <a:latin typeface="Consolas" panose="020B0609020204030204" pitchFamily="49" charset="0"/>
              </a:rPr>
              <a:t>(){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Inner 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Inner();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outerMeth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i.innerMeth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Inner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b=20;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void </a:t>
            </a:r>
            <a:r>
              <a:rPr lang="en-IN" sz="1800" dirty="0" err="1">
                <a:latin typeface="Consolas" panose="020B0609020204030204" pitchFamily="49" charset="0"/>
              </a:rPr>
              <a:t>innerMeth</a:t>
            </a:r>
            <a:r>
              <a:rPr lang="en-IN" sz="1800" dirty="0">
                <a:latin typeface="Consolas" panose="020B0609020204030204" pitchFamily="49" charset="0"/>
              </a:rPr>
              <a:t>(){	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      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innerMeth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				   +(</a:t>
            </a:r>
            <a:r>
              <a:rPr lang="en-IN" sz="1800" dirty="0" err="1">
                <a:latin typeface="Consolas" panose="020B0609020204030204" pitchFamily="49" charset="0"/>
              </a:rPr>
              <a:t>a+b</a:t>
            </a:r>
            <a:r>
              <a:rPr lang="en-IN" sz="18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//outer class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01754" y="1113089"/>
            <a:ext cx="4750103" cy="2619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InnerOuterDemo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main(String[] 				 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   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Outer o=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Outer();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o.outerMeth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1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InnerOuterDemo</a:t>
            </a:r>
            <a:endParaRPr lang="en-IN" sz="1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425935" y="5374839"/>
            <a:ext cx="3625922" cy="743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outerMeth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innerMeth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()...120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425935" y="503992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3586" y="2986113"/>
            <a:ext cx="6198168" cy="2054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96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Static Nested Class: </a:t>
            </a:r>
            <a:r>
              <a:rPr lang="en-US" sz="3600" dirty="0" err="1">
                <a:solidFill>
                  <a:schemeClr val="tx1"/>
                </a:solidFill>
              </a:rPr>
              <a:t>InnerOuterDemo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95961" cy="5590565"/>
          </a:xfrm>
        </p:spPr>
        <p:txBody>
          <a:bodyPr/>
          <a:lstStyle/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Outer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outerMeth</a:t>
            </a:r>
            <a:r>
              <a:rPr lang="en-IN" sz="1800" dirty="0">
                <a:latin typeface="Consolas" panose="020B0609020204030204" pitchFamily="49" charset="0"/>
              </a:rPr>
              <a:t>(){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Inner 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Inner();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outerMeth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i.innerMeth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 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Inner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b=20;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innerMeth</a:t>
            </a:r>
            <a:r>
              <a:rPr lang="en-IN" sz="1800" dirty="0">
                <a:latin typeface="Consolas" panose="020B0609020204030204" pitchFamily="49" charset="0"/>
              </a:rPr>
              <a:t>(){	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        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innerMeth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				   +(</a:t>
            </a:r>
            <a:r>
              <a:rPr lang="en-IN" sz="1800" dirty="0" err="1">
                <a:latin typeface="Consolas" panose="020B0609020204030204" pitchFamily="49" charset="0"/>
              </a:rPr>
              <a:t>a+b</a:t>
            </a:r>
            <a:r>
              <a:rPr lang="en-IN" sz="18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 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//outer class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01754" y="1113089"/>
            <a:ext cx="4750103" cy="2619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InnerOuterDemo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>
                <a:latin typeface="Consolas" panose="020B0609020204030204" pitchFamily="49" charset="0"/>
              </a:rPr>
              <a:t>main(String[] 				 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   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Outer o=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Outer();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o.outerMeth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1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InnerOuterDemo</a:t>
            </a:r>
            <a:endParaRPr lang="en-IN" sz="1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425935" y="5374839"/>
            <a:ext cx="3625922" cy="743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outerMeth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innerMeth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()...120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425935" y="503992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743" y="2986113"/>
            <a:ext cx="6547011" cy="2054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50288" y="1171365"/>
            <a:ext cx="1378424" cy="374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50288" y="1166719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int</a:t>
            </a:r>
            <a:r>
              <a:rPr lang="en-IN" dirty="0">
                <a:latin typeface="Consolas" panose="020B0609020204030204" pitchFamily="49" charset="0"/>
              </a:rPr>
              <a:t> a=100;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107387" y="11698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Consolas" panose="020B0609020204030204" pitchFamily="49" charset="0"/>
              </a:rPr>
              <a:t>int</a:t>
            </a:r>
            <a:r>
              <a:rPr lang="en-IN" dirty="0">
                <a:latin typeface="Consolas" panose="020B0609020204030204" pitchFamily="49" charset="0"/>
              </a:rPr>
              <a:t> a=100;//instance variable </a:t>
            </a:r>
            <a:endParaRPr lang="en-IN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2926080" y="863444"/>
            <a:ext cx="3584448" cy="745900"/>
          </a:xfrm>
          <a:prstGeom prst="wedgeRoundRectCallout">
            <a:avLst>
              <a:gd name="adj1" fmla="val -59051"/>
              <a:gd name="adj2" fmla="val -860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error: non-static variable a cannot be referenced from a static context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8" grpId="1" animBg="1"/>
      <p:bldP spid="10" grpId="0"/>
      <p:bldP spid="11" grpId="0"/>
      <p:bldP spid="11" grpId="1"/>
      <p:bldP spid="9" grpId="0" animBg="1"/>
      <p:bldP spid="9" grpId="1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remember: Inner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332682" cy="5590565"/>
          </a:xfrm>
        </p:spPr>
        <p:txBody>
          <a:bodyPr/>
          <a:lstStyle/>
          <a:p>
            <a:r>
              <a:rPr lang="en-US" dirty="0"/>
              <a:t>Inner class implements </a:t>
            </a:r>
            <a:r>
              <a:rPr lang="en-US" b="1" dirty="0"/>
              <a:t>a security mechanism in Java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2060"/>
                </a:solidFill>
              </a:rPr>
              <a:t>Reduces encapsulation</a:t>
            </a:r>
            <a:r>
              <a:rPr lang="en-US" dirty="0"/>
              <a:t>, more </a:t>
            </a:r>
            <a:r>
              <a:rPr lang="en-US" dirty="0">
                <a:solidFill>
                  <a:srgbClr val="002060"/>
                </a:solidFill>
              </a:rPr>
              <a:t>organized code</a:t>
            </a:r>
            <a:r>
              <a:rPr lang="en-US" dirty="0"/>
              <a:t>  by logically grouping the classes.</a:t>
            </a:r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8734421" y="1795038"/>
            <a:ext cx="3326400" cy="332560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9771221" y="2831358"/>
            <a:ext cx="1252800" cy="12529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768549" y="220123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A: Outer Class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28661" y="3048971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B: Nested </a:t>
            </a:r>
          </a:p>
          <a:p>
            <a:pPr algn="ctr"/>
            <a:r>
              <a:rPr lang="en-US" b="1" dirty="0"/>
              <a:t>Class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947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Write a class named Rectangle to represent a rectangle. It contains following members:</a:t>
            </a:r>
            <a:br>
              <a:rPr lang="en-US" dirty="0"/>
            </a:br>
            <a:r>
              <a:rPr lang="en-US" dirty="0"/>
              <a:t>Data: width (double) and height (double) that specify the width and height of the rectangle.</a:t>
            </a:r>
            <a:br>
              <a:rPr lang="en-US" dirty="0"/>
            </a:br>
            <a:r>
              <a:rPr lang="en-US" dirty="0"/>
              <a:t>Methods:</a:t>
            </a:r>
            <a:br>
              <a:rPr lang="en-US" dirty="0"/>
            </a:br>
            <a:r>
              <a:rPr lang="en-US" dirty="0"/>
              <a:t>1. A no-</a:t>
            </a:r>
            <a:r>
              <a:rPr lang="en-US" dirty="0" err="1"/>
              <a:t>arg</a:t>
            </a:r>
            <a:r>
              <a:rPr lang="en-US" dirty="0"/>
              <a:t> constructor that creates a default rectangle.</a:t>
            </a:r>
            <a:br>
              <a:rPr lang="en-US" dirty="0"/>
            </a:br>
            <a:r>
              <a:rPr lang="en-US" dirty="0"/>
              <a:t>2. A constructor that creates a rectangle with the specified width and height.</a:t>
            </a:r>
            <a:br>
              <a:rPr lang="en-US" dirty="0"/>
            </a:br>
            <a:r>
              <a:rPr lang="en-US" dirty="0"/>
              <a:t>3. A method named </a:t>
            </a:r>
            <a:r>
              <a:rPr lang="en-US" dirty="0" err="1"/>
              <a:t>getArea</a:t>
            </a:r>
            <a:r>
              <a:rPr lang="en-US" dirty="0"/>
              <a:t>() that returns the area of this rectangle.</a:t>
            </a:r>
            <a:br>
              <a:rPr lang="en-US" dirty="0"/>
            </a:br>
            <a:r>
              <a:rPr lang="en-US" dirty="0"/>
              <a:t>4. A method named </a:t>
            </a:r>
            <a:r>
              <a:rPr lang="en-US" dirty="0" err="1"/>
              <a:t>getPerimeter</a:t>
            </a:r>
            <a:r>
              <a:rPr lang="en-US" dirty="0"/>
              <a:t>() that returns the perimeter. </a:t>
            </a:r>
          </a:p>
          <a:p>
            <a:pPr algn="l"/>
            <a:r>
              <a:rPr lang="en-IN" dirty="0"/>
              <a:t>Write a program to create circle class with area function to find area of circle.</a:t>
            </a:r>
          </a:p>
          <a:p>
            <a:pPr algn="l"/>
            <a:r>
              <a:rPr lang="en-IN" dirty="0"/>
              <a:t>Define time class with hour and minute. Also define addition method to add two time objects.</a:t>
            </a:r>
          </a:p>
          <a:p>
            <a:pPr algn="l"/>
            <a:r>
              <a:rPr lang="en-US" dirty="0"/>
              <a:t>Declare a class called student having following data </a:t>
            </a:r>
            <a:r>
              <a:rPr lang="en-US" dirty="0" err="1">
                <a:latin typeface="Consolas" panose="020B0609020204030204" pitchFamily="49" charset="0"/>
              </a:rPr>
              <a:t>members:id_no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no_of_subjects_registered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subject_code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subject_credits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grade_obtained</a:t>
            </a:r>
            <a:r>
              <a:rPr lang="en-US" dirty="0">
                <a:latin typeface="Consolas" panose="020B0609020204030204" pitchFamily="49" charset="0"/>
              </a:rPr>
              <a:t> and </a:t>
            </a:r>
            <a:r>
              <a:rPr lang="en-US" dirty="0" err="1">
                <a:latin typeface="Consolas" panose="020B0609020204030204" pitchFamily="49" charset="0"/>
              </a:rPr>
              <a:t>spi</a:t>
            </a:r>
            <a:r>
              <a:rPr lang="en-US" dirty="0"/>
              <a:t>. Define constructor and </a:t>
            </a:r>
            <a:r>
              <a:rPr lang="en-US" dirty="0" err="1">
                <a:latin typeface="Consolas" panose="020B0609020204030204" pitchFamily="49" charset="0"/>
              </a:rPr>
              <a:t>calculate_spi</a:t>
            </a:r>
            <a:r>
              <a:rPr lang="en-US" dirty="0"/>
              <a:t> methods. Define main to instantiate an array for objects of class student to process data of n students.</a:t>
            </a:r>
          </a:p>
        </p:txBody>
      </p:sp>
    </p:spTree>
    <p:extLst>
      <p:ext uri="{BB962C8B-B14F-4D97-AF65-F5344CB8AC3E}">
        <p14:creationId xmlns:p14="http://schemas.microsoft.com/office/powerpoint/2010/main" val="2898482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object of the </a:t>
            </a:r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</a:t>
            </a:r>
            <a:r>
              <a:rPr lang="en-US" dirty="0">
                <a:ea typeface="Cambria" pitchFamily="18" charset="0"/>
                <a:cs typeface="Courier New" pitchFamily="49" charset="0"/>
              </a:rPr>
              <a:t> </a:t>
            </a:r>
            <a:r>
              <a:rPr lang="en-US" dirty="0"/>
              <a:t>class represents a string of characters.</a:t>
            </a:r>
          </a:p>
          <a:p>
            <a:pPr>
              <a:lnSpc>
                <a:spcPct val="100000"/>
              </a:lnSpc>
            </a:pPr>
            <a:r>
              <a:rPr lang="en-US" dirty="0"/>
              <a:t>The String class belongs to the </a:t>
            </a:r>
            <a:r>
              <a:rPr lang="en-US" b="1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java.lang</a:t>
            </a:r>
            <a:r>
              <a:rPr lang="en-US" dirty="0"/>
              <a:t> package, which does not require an import statement.</a:t>
            </a:r>
          </a:p>
          <a:p>
            <a:pPr>
              <a:lnSpc>
                <a:spcPct val="100000"/>
              </a:lnSpc>
            </a:pPr>
            <a:r>
              <a:rPr lang="en-US" dirty="0"/>
              <a:t>Like other classes, 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String</a:t>
            </a:r>
            <a:r>
              <a:rPr lang="en-US" dirty="0"/>
              <a:t> has constructors and methods.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Cambria" pitchFamily="18" charset="0"/>
                <a:ea typeface="Cambria" pitchFamily="18" charset="0"/>
              </a:rPr>
              <a:t>String</a:t>
            </a:r>
            <a:r>
              <a:rPr lang="en-US" dirty="0"/>
              <a:t> class has </a:t>
            </a:r>
            <a:r>
              <a:rPr lang="en-US" b="1" dirty="0"/>
              <a:t>two operators</a:t>
            </a:r>
            <a:r>
              <a:rPr lang="en-US" dirty="0"/>
              <a:t>, </a:t>
            </a:r>
            <a:r>
              <a:rPr lang="en-US" b="1" dirty="0"/>
              <a:t>+ and +=</a:t>
            </a:r>
            <a:r>
              <a:rPr lang="en-US" dirty="0"/>
              <a:t> (used for concatenation).</a:t>
            </a:r>
          </a:p>
          <a:p>
            <a:pPr>
              <a:lnSpc>
                <a:spcPct val="100000"/>
              </a:lnSpc>
            </a:pPr>
            <a:r>
              <a:rPr lang="en-US" dirty="0"/>
              <a:t>Empty String 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 empty String has no characters.  It’s length is 0.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Not the same as an uninitialized String.</a:t>
            </a:r>
          </a:p>
        </p:txBody>
      </p:sp>
      <p:sp>
        <p:nvSpPr>
          <p:cNvPr id="35" name="Line 5"/>
          <p:cNvSpPr>
            <a:spLocks noChangeShapeType="1"/>
          </p:cNvSpPr>
          <p:nvPr/>
        </p:nvSpPr>
        <p:spPr bwMode="auto">
          <a:xfrm flipV="1">
            <a:off x="4261832" y="4174548"/>
            <a:ext cx="1600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6"/>
          <p:cNvSpPr>
            <a:spLocks noChangeShapeType="1"/>
          </p:cNvSpPr>
          <p:nvPr/>
        </p:nvSpPr>
        <p:spPr bwMode="auto">
          <a:xfrm flipV="1">
            <a:off x="4804757" y="4174548"/>
            <a:ext cx="1057275" cy="2873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5795357" y="3955473"/>
            <a:ext cx="2133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 dirty="0"/>
              <a:t>Empty</a:t>
            </a:r>
            <a:r>
              <a:rPr lang="en-US" sz="2400" dirty="0"/>
              <a:t> strings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0957" y="4004685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String();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5795357" y="5072959"/>
            <a:ext cx="152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This is </a:t>
            </a:r>
            <a:r>
              <a:rPr lang="en-US" sz="2400" b="1" dirty="0"/>
              <a:t>null</a:t>
            </a: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V="1">
            <a:off x="4457699" y="5330133"/>
            <a:ext cx="1337657" cy="35673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70957" y="5482378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473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5" grpId="0" animBg="1"/>
      <p:bldP spid="36" grpId="0" animBg="1"/>
      <p:bldP spid="37" grpId="0" animBg="1"/>
      <p:bldP spid="38" grpId="0" build="allAtOnce" animBg="1"/>
      <p:bldP spid="43" grpId="0" animBg="1"/>
      <p:bldP spid="44" grpId="0" animBg="1"/>
      <p:bldP spid="45" grpId="0" build="allAtOnce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Copy constructor creates a copy of an existing String.</a:t>
            </a:r>
          </a:p>
          <a:p>
            <a:endParaRPr lang="en-US" dirty="0"/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5127568" y="1762413"/>
            <a:ext cx="890587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</a:t>
            </a:r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6018155" y="1932276"/>
            <a:ext cx="58737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5127568" y="2195801"/>
            <a:ext cx="890587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word2</a:t>
            </a:r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>
            <a:off x="6014980" y="2362488"/>
            <a:ext cx="58737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6475355" y="1706851"/>
            <a:ext cx="1673225" cy="457200"/>
            <a:chOff x="1408" y="2838"/>
            <a:chExt cx="1054" cy="288"/>
          </a:xfrm>
        </p:grpSpPr>
        <p:sp>
          <p:nvSpPr>
            <p:cNvPr id="9" name="Text Box 28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10" name="AutoShape 29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0"/>
          <p:cNvGrpSpPr>
            <a:grpSpLocks/>
          </p:cNvGrpSpPr>
          <p:nvPr/>
        </p:nvGrpSpPr>
        <p:grpSpPr bwMode="auto">
          <a:xfrm>
            <a:off x="6475355" y="2129126"/>
            <a:ext cx="1673225" cy="457200"/>
            <a:chOff x="1408" y="2838"/>
            <a:chExt cx="1054" cy="288"/>
          </a:xfrm>
        </p:grpSpPr>
        <p:sp>
          <p:nvSpPr>
            <p:cNvPr id="12" name="Text Box 31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13" name="AutoShape 32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495243" y="1336963"/>
            <a:ext cx="6959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dirty="0"/>
              <a:t>Copy Constructor: Each variable points to a different copy of the String.</a:t>
            </a:r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5151380" y="3229263"/>
            <a:ext cx="8905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</a:t>
            </a:r>
          </a:p>
        </p:txBody>
      </p:sp>
      <p:sp>
        <p:nvSpPr>
          <p:cNvPr id="16" name="Line 38"/>
          <p:cNvSpPr>
            <a:spLocks noChangeShapeType="1"/>
          </p:cNvSpPr>
          <p:nvPr/>
        </p:nvSpPr>
        <p:spPr bwMode="auto">
          <a:xfrm flipV="1">
            <a:off x="6041968" y="3415316"/>
            <a:ext cx="609600" cy="76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9"/>
          <p:cNvSpPr>
            <a:spLocks noChangeShapeType="1"/>
          </p:cNvSpPr>
          <p:nvPr/>
        </p:nvSpPr>
        <p:spPr bwMode="auto">
          <a:xfrm flipV="1">
            <a:off x="6041968" y="3632488"/>
            <a:ext cx="6858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6502343" y="3165763"/>
            <a:ext cx="1673225" cy="457200"/>
            <a:chOff x="1408" y="2838"/>
            <a:chExt cx="1054" cy="288"/>
          </a:xfrm>
        </p:grpSpPr>
        <p:sp>
          <p:nvSpPr>
            <p:cNvPr id="19" name="Text Box 41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20" name="AutoShape 42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" name="Text Box 43"/>
          <p:cNvSpPr txBox="1">
            <a:spLocks noChangeArrowheads="1"/>
          </p:cNvSpPr>
          <p:nvPr/>
        </p:nvSpPr>
        <p:spPr bwMode="auto">
          <a:xfrm>
            <a:off x="5151380" y="3651538"/>
            <a:ext cx="8905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/>
              <a:t>word2</a:t>
            </a:r>
          </a:p>
        </p:txBody>
      </p:sp>
      <p:sp>
        <p:nvSpPr>
          <p:cNvPr id="22" name="Text Box 44"/>
          <p:cNvSpPr txBox="1">
            <a:spLocks noChangeArrowheads="1"/>
          </p:cNvSpPr>
          <p:nvPr/>
        </p:nvSpPr>
        <p:spPr bwMode="auto">
          <a:xfrm>
            <a:off x="503181" y="2789526"/>
            <a:ext cx="55387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/>
              <a:t>Assignment: Both variables point to the same String.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9368" y="1820932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String(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9368" y="3292544"/>
            <a:ext cx="434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2773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15" grpId="0" animBg="1"/>
      <p:bldP spid="16" grpId="0" animBg="1"/>
      <p:bldP spid="17" grpId="0" animBg="1"/>
      <p:bldP spid="21" grpId="0" animBg="1"/>
      <p:bldP spid="22" grpId="0"/>
      <p:bldP spid="23" grpId="0" build="p" bldLvl="5" animBg="1"/>
      <p:bldP spid="24" grpId="0" build="p" bldLvl="5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3664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Immutability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79425" y="1371600"/>
            <a:ext cx="5316335" cy="5082409"/>
          </a:xfrm>
        </p:spPr>
        <p:txBody>
          <a:bodyPr>
            <a:normAutofit/>
          </a:bodyPr>
          <a:lstStyle/>
          <a:p>
            <a:pPr lvl="0" algn="just">
              <a:lnSpc>
                <a:spcPct val="90000"/>
              </a:lnSpc>
              <a:buNone/>
              <a:defRPr/>
            </a:pPr>
            <a:r>
              <a:rPr lang="en-US" b="1" dirty="0"/>
              <a:t>Less efficient </a:t>
            </a:r>
            <a:r>
              <a:rPr lang="en-US" dirty="0"/>
              <a:t>— you need to create a new string and throw away the old one even for small changes.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201295" y="914043"/>
            <a:ext cx="0" cy="5562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7935323" y="914400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28406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9425" y="2956679"/>
            <a:ext cx="4621538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"java"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  <a:endParaRPr lang="en-US" dirty="0"/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ch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Character.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toUpperCase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b="1" i="1" dirty="0">
                <a:solidFill>
                  <a:srgbClr val="000000"/>
                </a:solidFill>
                <a:latin typeface="Consolas"/>
              </a:rPr>
              <a:t>		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word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.charAt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(0));</a:t>
            </a:r>
            <a:endParaRPr lang="en-US" dirty="0"/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ch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Consolas"/>
              </a:rPr>
              <a:t>word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(1); 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460375" y="4572000"/>
            <a:ext cx="8651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/>
              <a:t>word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7755775" y="4662488"/>
            <a:ext cx="304800" cy="304800"/>
            <a:chOff x="1536" y="3696"/>
            <a:chExt cx="192" cy="192"/>
          </a:xfrm>
        </p:grpSpPr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1536" y="369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1536" y="369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7603375" y="5576888"/>
            <a:ext cx="6858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7603375" y="4800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10021138" y="5292725"/>
            <a:ext cx="1087437" cy="671513"/>
            <a:chOff x="0" y="0"/>
            <a:chExt cx="20000" cy="20002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0" y="227"/>
              <a:ext cx="19930" cy="6150"/>
            </a:xfrm>
            <a:custGeom>
              <a:avLst/>
              <a:gdLst/>
              <a:ahLst/>
              <a:cxnLst>
                <a:cxn ang="0">
                  <a:pos x="0" y="19938"/>
                </a:cxn>
                <a:cxn ang="0">
                  <a:pos x="5490" y="0"/>
                </a:cxn>
                <a:cxn ang="0">
                  <a:pos x="5349" y="0"/>
                </a:cxn>
                <a:cxn ang="0">
                  <a:pos x="19988" y="0"/>
                </a:cxn>
                <a:cxn ang="0">
                  <a:pos x="16188" y="19938"/>
                </a:cxn>
                <a:cxn ang="0">
                  <a:pos x="0" y="19938"/>
                </a:cxn>
              </a:cxnLst>
              <a:rect l="0" t="0" r="r" b="b"/>
              <a:pathLst>
                <a:path w="20000" h="20000">
                  <a:moveTo>
                    <a:pt x="0" y="19938"/>
                  </a:moveTo>
                  <a:lnTo>
                    <a:pt x="5490" y="0"/>
                  </a:lnTo>
                  <a:lnTo>
                    <a:pt x="5349" y="0"/>
                  </a:lnTo>
                  <a:lnTo>
                    <a:pt x="19988" y="0"/>
                  </a:lnTo>
                  <a:lnTo>
                    <a:pt x="16188" y="19938"/>
                  </a:lnTo>
                  <a:lnTo>
                    <a:pt x="0" y="19938"/>
                  </a:lnTo>
                  <a:close/>
                </a:path>
              </a:pathLst>
            </a:custGeom>
            <a:solidFill>
              <a:srgbClr val="DFDFDF"/>
            </a:solidFill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3957" y="0"/>
              <a:ext cx="6043" cy="20002"/>
            </a:xfrm>
            <a:custGeom>
              <a:avLst/>
              <a:gdLst/>
              <a:ahLst/>
              <a:cxnLst>
                <a:cxn ang="0">
                  <a:pos x="19497" y="568"/>
                </a:cxn>
                <a:cxn ang="0">
                  <a:pos x="19961" y="0"/>
                </a:cxn>
                <a:cxn ang="0">
                  <a:pos x="11141" y="15667"/>
                </a:cxn>
                <a:cxn ang="0">
                  <a:pos x="0" y="19981"/>
                </a:cxn>
                <a:cxn ang="0">
                  <a:pos x="6963" y="7039"/>
                </a:cxn>
                <a:cxn ang="0">
                  <a:pos x="7427" y="6358"/>
                </a:cxn>
              </a:cxnLst>
              <a:rect l="0" t="0" r="r" b="b"/>
              <a:pathLst>
                <a:path w="20000" h="20000">
                  <a:moveTo>
                    <a:pt x="19497" y="568"/>
                  </a:moveTo>
                  <a:lnTo>
                    <a:pt x="19961" y="0"/>
                  </a:lnTo>
                  <a:lnTo>
                    <a:pt x="11141" y="15667"/>
                  </a:lnTo>
                  <a:lnTo>
                    <a:pt x="0" y="19981"/>
                  </a:lnTo>
                  <a:lnTo>
                    <a:pt x="6963" y="7039"/>
                  </a:lnTo>
                  <a:lnTo>
                    <a:pt x="7427" y="6358"/>
                  </a:lnTo>
                </a:path>
              </a:pathLst>
            </a:custGeom>
            <a:solidFill>
              <a:srgbClr val="9F9F9F"/>
            </a:solidFill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40" y="6358"/>
              <a:ext cx="13899" cy="136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37" y="19972"/>
                </a:cxn>
                <a:cxn ang="0">
                  <a:pos x="19983" y="19972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4037" y="19972"/>
                  </a:lnTo>
                  <a:lnTo>
                    <a:pt x="19983" y="19972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10" y="114"/>
              <a:ext cx="19650" cy="6944"/>
            </a:xfrm>
            <a:custGeom>
              <a:avLst/>
              <a:gdLst/>
              <a:ahLst/>
              <a:cxnLst>
                <a:cxn ang="0">
                  <a:pos x="0" y="19619"/>
                </a:cxn>
                <a:cxn ang="0">
                  <a:pos x="16133" y="19946"/>
                </a:cxn>
                <a:cxn ang="0">
                  <a:pos x="19917" y="2616"/>
                </a:cxn>
                <a:cxn ang="0">
                  <a:pos x="19988" y="0"/>
                </a:cxn>
                <a:cxn ang="0">
                  <a:pos x="16133" y="17657"/>
                </a:cxn>
              </a:cxnLst>
              <a:rect l="0" t="0" r="r" b="b"/>
              <a:pathLst>
                <a:path w="20000" h="20000">
                  <a:moveTo>
                    <a:pt x="0" y="19619"/>
                  </a:moveTo>
                  <a:lnTo>
                    <a:pt x="16133" y="19946"/>
                  </a:lnTo>
                  <a:lnTo>
                    <a:pt x="19917" y="2616"/>
                  </a:lnTo>
                  <a:lnTo>
                    <a:pt x="19988" y="0"/>
                  </a:lnTo>
                  <a:lnTo>
                    <a:pt x="16133" y="17657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400" y="341"/>
              <a:ext cx="82" cy="5923"/>
            </a:xfrm>
            <a:custGeom>
              <a:avLst/>
              <a:gdLst/>
              <a:ahLst/>
              <a:cxnLst>
                <a:cxn ang="0">
                  <a:pos x="17143" y="0"/>
                </a:cxn>
                <a:cxn ang="0">
                  <a:pos x="0" y="0"/>
                </a:cxn>
                <a:cxn ang="0">
                  <a:pos x="17143" y="0"/>
                </a:cxn>
                <a:cxn ang="0">
                  <a:pos x="0" y="0"/>
                </a:cxn>
                <a:cxn ang="0">
                  <a:pos x="17143" y="0"/>
                </a:cxn>
                <a:cxn ang="0">
                  <a:pos x="17143" y="19936"/>
                </a:cxn>
              </a:cxnLst>
              <a:rect l="0" t="0" r="r" b="b"/>
              <a:pathLst>
                <a:path w="20000" h="20000">
                  <a:moveTo>
                    <a:pt x="17143" y="0"/>
                  </a:moveTo>
                  <a:lnTo>
                    <a:pt x="0" y="0"/>
                  </a:lnTo>
                  <a:lnTo>
                    <a:pt x="17143" y="0"/>
                  </a:lnTo>
                  <a:lnTo>
                    <a:pt x="0" y="0"/>
                  </a:lnTo>
                  <a:lnTo>
                    <a:pt x="17143" y="0"/>
                  </a:lnTo>
                  <a:lnTo>
                    <a:pt x="17143" y="19936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470" y="908"/>
              <a:ext cx="13829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983" y="0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9983" y="0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31" y="908"/>
              <a:ext cx="4921" cy="5583"/>
            </a:xfrm>
            <a:custGeom>
              <a:avLst/>
              <a:gdLst/>
              <a:ahLst/>
              <a:cxnLst>
                <a:cxn ang="0">
                  <a:pos x="0" y="19932"/>
                </a:cxn>
                <a:cxn ang="0">
                  <a:pos x="19952" y="0"/>
                </a:cxn>
              </a:cxnLst>
              <a:rect l="0" t="0" r="r" b="b"/>
              <a:pathLst>
                <a:path w="20000" h="20000">
                  <a:moveTo>
                    <a:pt x="0" y="19932"/>
                  </a:moveTo>
                  <a:lnTo>
                    <a:pt x="19952" y="0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round/>
              <a:headEnd type="none" w="sm" len="lg"/>
              <a:tailEnd type="none" w="sm" len="lg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9813174" y="4814888"/>
            <a:ext cx="708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>
            <a:off x="10521200" y="481488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10275138" y="5546725"/>
          <a:ext cx="43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33080" imgH="432720" progId="Word.Document.8">
                  <p:embed/>
                </p:oleObj>
              </mc:Choice>
              <mc:Fallback>
                <p:oleObj name="Document" r:id="rId2" imgW="433080" imgH="4327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5138" y="5546725"/>
                        <a:ext cx="431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8212975" y="4564063"/>
            <a:ext cx="1673225" cy="457200"/>
            <a:chOff x="1408" y="2838"/>
            <a:chExt cx="1054" cy="288"/>
          </a:xfrm>
        </p:grpSpPr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28" name="AutoShape 27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8212975" y="5345113"/>
            <a:ext cx="1673225" cy="457200"/>
            <a:chOff x="1408" y="2838"/>
            <a:chExt cx="1054" cy="288"/>
          </a:xfrm>
        </p:grpSpPr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1408" y="2838"/>
              <a:ext cx="105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"Java"</a:t>
              </a:r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1500" y="2866"/>
              <a:ext cx="898" cy="24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228600" y="1371600"/>
            <a:ext cx="5337694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just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Convenient 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— Immutable objects are convenient because several references can point to the same object safely.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499" y="2956679"/>
            <a:ext cx="5375795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"DIET - Rajkot"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i="1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//Some operations on String </a:t>
            </a:r>
            <a:r>
              <a:rPr lang="en-IN" b="1" dirty="0">
                <a:solidFill>
                  <a:srgbClr val="3F7F5F"/>
                </a:solidFill>
                <a:latin typeface="Consolas"/>
              </a:rPr>
              <a:t>name</a:t>
            </a:r>
            <a:endParaRPr lang="en-IN" dirty="0">
              <a:solidFill>
                <a:srgbClr val="3F7F5F"/>
              </a:solidFill>
              <a:latin typeface="Consolas"/>
            </a:endParaRPr>
          </a:p>
          <a:p>
            <a:r>
              <a:rPr lang="en-US" dirty="0" err="1">
                <a:solidFill>
                  <a:srgbClr val="6A3E3E"/>
                </a:solidFill>
                <a:latin typeface="Consolas"/>
              </a:rPr>
              <a:t>name</a:t>
            </a:r>
            <a:r>
              <a:rPr lang="en-US" dirty="0" err="1">
                <a:latin typeface="Consolas"/>
              </a:rPr>
              <a:t>.substring</a:t>
            </a:r>
            <a:r>
              <a:rPr lang="en-US" dirty="0">
                <a:latin typeface="Consolas"/>
              </a:rPr>
              <a:t>(7,13);</a:t>
            </a:r>
            <a:endParaRPr lang="en-US" i="1" dirty="0">
              <a:latin typeface="Consolas"/>
            </a:endParaRP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bar(</a:t>
            </a:r>
            <a:r>
              <a:rPr lang="en-US" i="1" dirty="0">
                <a:solidFill>
                  <a:srgbClr val="6A3E3E"/>
                </a:solidFill>
                <a:latin typeface="Consolas"/>
              </a:rPr>
              <a:t>name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/* we will be sure that the value of name will be same for </a:t>
            </a:r>
            <a:r>
              <a:rPr lang="en-US" dirty="0" err="1">
                <a:solidFill>
                  <a:srgbClr val="3F7F5F"/>
                </a:solidFill>
                <a:latin typeface="Consolas"/>
              </a:rPr>
              <a:t>foo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() as well as bar() as String is 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immutable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 its value will be same for both the functions.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 */	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cxnSp>
        <p:nvCxnSpPr>
          <p:cNvPr id="34" name="Straight Arrow Connector 33"/>
          <p:cNvCxnSpPr>
            <a:stCxn id="9" idx="3"/>
            <a:endCxn id="28" idx="1"/>
          </p:cNvCxnSpPr>
          <p:nvPr/>
        </p:nvCxnSpPr>
        <p:spPr>
          <a:xfrm flipV="1">
            <a:off x="7325563" y="4804570"/>
            <a:ext cx="1033462" cy="7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4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animBg="1"/>
      <p:bldP spid="9" grpId="0" animBg="1"/>
      <p:bldP spid="13" grpId="0" animBg="1"/>
      <p:bldP spid="14" grpId="0" animBg="1"/>
      <p:bldP spid="23" grpId="0" animBg="1"/>
      <p:bldP spid="24" grpId="0" animBg="1"/>
      <p:bldP spid="32" grpId="0" build="p"/>
      <p:bldP spid="3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</a:t>
            </a:r>
            <a:r>
              <a:rPr lang="en-US" dirty="0">
                <a:solidFill>
                  <a:schemeClr val="tx1"/>
                </a:solidFill>
              </a:rPr>
              <a:t>length</a:t>
            </a:r>
            <a:r>
              <a:rPr lang="en-US" dirty="0"/>
              <a:t>, </a:t>
            </a:r>
            <a:r>
              <a:rPr lang="en-US" dirty="0" err="1">
                <a:solidFill>
                  <a:schemeClr val="tx1"/>
                </a:solidFill>
              </a:rPr>
              <a:t>charAt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304800" y="1266825"/>
            <a:ext cx="2178050" cy="552450"/>
          </a:xfrm>
          <a:noFill/>
          <a:ln/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length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438400" y="1295400"/>
            <a:ext cx="640080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</a:pPr>
            <a:r>
              <a:rPr lang="en-US" sz="2400" dirty="0"/>
              <a:t>Returns the number of characters in the string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369050" y="5219700"/>
            <a:ext cx="1111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'n'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940425" y="4724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191000" y="5480050"/>
            <a:ext cx="19272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14400" y="4164012"/>
            <a:ext cx="76962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Character positions in strings starts from</a:t>
            </a:r>
            <a:r>
              <a:rPr lang="en-US" sz="2400" b="1" dirty="0"/>
              <a:t> 0</a:t>
            </a:r>
            <a:r>
              <a:rPr lang="en-US" sz="2400" dirty="0"/>
              <a:t> – just like arrays.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1828800" y="3787775"/>
            <a:ext cx="0" cy="374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9200" y="5319494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Window"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(2);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304800" y="3200400"/>
            <a:ext cx="2178050" cy="55245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c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har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charAt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438400" y="3228975"/>
            <a:ext cx="640080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</a:pPr>
            <a:r>
              <a:rPr lang="en-US" sz="2400" dirty="0"/>
              <a:t>Returns the char at position </a:t>
            </a:r>
            <a:r>
              <a:rPr lang="en-US" sz="2400" dirty="0" err="1"/>
              <a:t>i</a:t>
            </a:r>
            <a:r>
              <a:rPr lang="en-US" sz="2400" dirty="0"/>
              <a:t>.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6369050" y="2197874"/>
            <a:ext cx="1111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dirty="0"/>
              <a:t> </a:t>
            </a:r>
            <a:r>
              <a:rPr lang="en-US" sz="2400" dirty="0"/>
              <a:t>7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5940425" y="1702574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>
            <a:off x="4191000" y="2458224"/>
            <a:ext cx="19272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219200" y="2297668"/>
            <a:ext cx="434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Problem"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.length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5619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/>
      <p:bldP spid="8" grpId="0" autoUpdateAnimBg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utoUpdateAnimBg="0"/>
      <p:bldP spid="17" grpId="0"/>
      <p:bldP spid="18" grpId="0" animBg="1"/>
      <p:bldP spid="19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</a:t>
            </a:r>
            <a:r>
              <a:rPr lang="en-US" dirty="0">
                <a:solidFill>
                  <a:schemeClr val="tx1"/>
                </a:solidFill>
              </a:rPr>
              <a:t>substring</a:t>
            </a:r>
            <a:endParaRPr lang="en-US" dirty="0"/>
          </a:p>
        </p:txBody>
      </p:sp>
      <p:sp>
        <p:nvSpPr>
          <p:cNvPr id="4" name="Rectangle 17"/>
          <p:cNvSpPr>
            <a:spLocks noGrp="1" noChangeArrowheads="1"/>
          </p:cNvSpPr>
          <p:nvPr>
            <p:ph idx="1"/>
          </p:nvPr>
        </p:nvSpPr>
        <p:spPr>
          <a:xfrm>
            <a:off x="865188" y="1582737"/>
            <a:ext cx="5584825" cy="2574925"/>
          </a:xfrm>
          <a:noFill/>
          <a:ln/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subs = 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word.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substring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(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i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, k);</a:t>
            </a:r>
          </a:p>
          <a:p>
            <a:pPr marL="742950" lvl="1" indent="-285750"/>
            <a:r>
              <a:rPr lang="en-US" sz="2400" dirty="0"/>
              <a:t>returns the substring of chars in positions from </a:t>
            </a:r>
            <a:r>
              <a:rPr lang="en-US" sz="2400" b="1" dirty="0" err="1"/>
              <a:t>i</a:t>
            </a:r>
            <a:r>
              <a:rPr lang="en-US" sz="2400" dirty="0"/>
              <a:t> to </a:t>
            </a:r>
            <a:r>
              <a:rPr lang="en-US" sz="2400" b="1" dirty="0"/>
              <a:t>k</a:t>
            </a:r>
            <a:r>
              <a:rPr lang="en-US" sz="2400" b="1" i="1" dirty="0"/>
              <a:t>-</a:t>
            </a:r>
            <a:r>
              <a:rPr lang="en-US" sz="2400" b="1" dirty="0"/>
              <a:t>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subs = 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word.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substring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i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);</a:t>
            </a:r>
          </a:p>
          <a:p>
            <a:pPr marL="742950" lvl="1" indent="-285750"/>
            <a:r>
              <a:rPr lang="en-US" sz="2400" dirty="0"/>
              <a:t>returns the substring from the </a:t>
            </a:r>
            <a:r>
              <a:rPr lang="en-US" sz="2400" b="1" dirty="0" err="1"/>
              <a:t>i</a:t>
            </a:r>
            <a:r>
              <a:rPr lang="en-US" sz="2400" dirty="0" err="1"/>
              <a:t>-th</a:t>
            </a:r>
            <a:r>
              <a:rPr lang="en-US" sz="2400" dirty="0"/>
              <a:t> char to the end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19989" y="4398962"/>
            <a:ext cx="24860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/>
              <a:t>“</a:t>
            </a:r>
            <a:r>
              <a:rPr lang="en-US" sz="2400" dirty="0" err="1"/>
              <a:t>lev</a:t>
            </a:r>
            <a:r>
              <a:rPr lang="en-US" sz="2400" dirty="0"/>
              <a:t>"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“mutable"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"" (empty string)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375526" y="4092575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Returns: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71999" y="4953001"/>
            <a:ext cx="2947989" cy="7143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5176837" y="4632324"/>
            <a:ext cx="2343151" cy="8731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114799" y="5257799"/>
            <a:ext cx="3405189" cy="10477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7373938" y="1569858"/>
            <a:ext cx="2216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Courier New" pitchFamily="49" charset="0"/>
              </a:rPr>
              <a:t> television</a:t>
            </a:r>
          </a:p>
          <a:p>
            <a:pPr>
              <a:spcBef>
                <a:spcPct val="0"/>
              </a:spcBef>
            </a:pPr>
            <a:endParaRPr lang="en-US" sz="2400" b="1" i="1" dirty="0">
              <a:latin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2400" b="1" i="1" dirty="0">
                <a:latin typeface="Courier New" pitchFamily="49" charset="0"/>
              </a:rPr>
              <a:t>   </a:t>
            </a:r>
            <a:r>
              <a:rPr lang="en-US" sz="2400" b="1" i="1" dirty="0" err="1">
                <a:latin typeface="Courier New" pitchFamily="49" charset="0"/>
              </a:rPr>
              <a:t>i</a:t>
            </a:r>
            <a:r>
              <a:rPr lang="en-US" sz="2400" b="1" i="1" dirty="0">
                <a:latin typeface="Courier New" pitchFamily="49" charset="0"/>
              </a:rPr>
              <a:t>  k</a:t>
            </a:r>
            <a:endParaRPr lang="en-US" sz="2400" dirty="0">
              <a:latin typeface="Courier New" pitchFamily="49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8012113" y="1612721"/>
            <a:ext cx="542925" cy="3524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8102601" y="1990546"/>
            <a:ext cx="0" cy="315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8658226" y="1990546"/>
            <a:ext cx="0" cy="3159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370763" y="2892246"/>
            <a:ext cx="22161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latin typeface="Courier New" pitchFamily="49" charset="0"/>
              </a:rPr>
              <a:t> immutable</a:t>
            </a:r>
          </a:p>
          <a:p>
            <a:pPr>
              <a:spcBef>
                <a:spcPct val="0"/>
              </a:spcBef>
            </a:pPr>
            <a:endParaRPr lang="en-US" sz="2400" b="1" i="1" dirty="0">
              <a:latin typeface="Courier New" pitchFamily="49" charset="0"/>
            </a:endParaRPr>
          </a:p>
          <a:p>
            <a:pPr>
              <a:spcBef>
                <a:spcPct val="0"/>
              </a:spcBef>
            </a:pPr>
            <a:r>
              <a:rPr lang="en-US" sz="2400" b="1" i="1" dirty="0">
                <a:latin typeface="Courier New" pitchFamily="49" charset="0"/>
              </a:rPr>
              <a:t>   </a:t>
            </a:r>
            <a:r>
              <a:rPr lang="en-US" sz="2400" b="1" i="1" dirty="0" err="1">
                <a:latin typeface="Courier New" pitchFamily="49" charset="0"/>
              </a:rPr>
              <a:t>i</a:t>
            </a:r>
            <a:endParaRPr lang="en-US" sz="2400" dirty="0">
              <a:latin typeface="Courier New" pitchFamily="49" charset="0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8008938" y="2935108"/>
            <a:ext cx="1349375" cy="352425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8099426" y="3312933"/>
            <a:ext cx="0" cy="3159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09600" y="1066800"/>
            <a:ext cx="78359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IN" sz="2000" dirty="0"/>
              <a:t>We can obtain a portion of a string by use of substring(), It has two forms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4495800"/>
            <a:ext cx="43434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television"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(2,5); </a:t>
            </a:r>
          </a:p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immutable"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.substring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(2);</a:t>
            </a:r>
          </a:p>
          <a:p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rajkot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.substring(9);</a:t>
            </a:r>
          </a:p>
        </p:txBody>
      </p:sp>
    </p:spTree>
    <p:extLst>
      <p:ext uri="{BB962C8B-B14F-4D97-AF65-F5344CB8AC3E}">
        <p14:creationId xmlns:p14="http://schemas.microsoft.com/office/powerpoint/2010/main" val="10329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 build="p" bldLvl="5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Concatenation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045488"/>
            <a:ext cx="8763000" cy="535531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ConcatenationExample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"think"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ing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num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2;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concatenates word1 and word2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3F7F5F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.concat(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the same as word1 + word2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6A3E3E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concatenates word3 to result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rethinking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2"/>
            <a:endParaRPr lang="en-US" dirty="0">
              <a:solidFill>
                <a:srgbClr val="6A3E3E"/>
              </a:solidFill>
              <a:latin typeface="Consolas"/>
            </a:endParaRPr>
          </a:p>
          <a:p>
            <a:pPr lvl="2"/>
            <a:r>
              <a:rPr lang="en-US" dirty="0">
                <a:solidFill>
                  <a:srgbClr val="6A3E3E"/>
                </a:solidFill>
                <a:latin typeface="Consolas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+=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num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 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converts num to String &amp; joins it to result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rethinking2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882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Find (</a:t>
            </a:r>
            <a:r>
              <a:rPr lang="en-US" dirty="0" err="1">
                <a:solidFill>
                  <a:schemeClr val="tx1"/>
                </a:solidFill>
              </a:rPr>
              <a:t>indexOf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399"/>
            <a:ext cx="8534400" cy="54864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 name = </a:t>
            </a:r>
            <a:r>
              <a:rPr lang="en-US" dirty="0">
                <a:latin typeface="Cambria" pitchFamily="18" charset="0"/>
                <a:ea typeface="Cambria" pitchFamily="18" charset="0"/>
              </a:rPr>
              <a:t>"                                                             "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('P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</a:t>
            </a:r>
          </a:p>
          <a:p>
            <a:pPr>
              <a:buNone/>
            </a:pPr>
            <a:r>
              <a:rPr lang="en-US" dirty="0" err="1">
                <a:latin typeface="Cambria" pitchFamily="18" charset="0"/>
                <a:ea typeface="Cambria" pitchFamily="18" charset="0"/>
              </a:rPr>
              <a:t>name</a:t>
            </a:r>
            <a:r>
              <a:rPr lang="en-US" sz="2400" dirty="0" err="1">
                <a:latin typeface="Cambria" pitchFamily="18" charset="0"/>
                <a:ea typeface="Cambria" pitchFamily="18" charset="0"/>
              </a:rPr>
              <a:t>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	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("Minister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");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', 8);		</a:t>
            </a:r>
          </a:p>
          <a:p>
            <a:pPr marL="342900" indent="-342900">
              <a:buFont typeface="Wingdings" pitchFamily="2" charset="2"/>
              <a:buNone/>
            </a:pPr>
            <a:endParaRPr lang="en-US" sz="2400" dirty="0">
              <a:latin typeface="Cambria" pitchFamily="18" charset="0"/>
              <a:ea typeface="Cambria" pitchFamily="18" charset="0"/>
            </a:endParaRP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indexOf</a:t>
            </a:r>
            <a:r>
              <a:rPr lang="en-US" b="1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>
                <a:latin typeface="Cambria" pitchFamily="18" charset="0"/>
                <a:ea typeface="Cambria" pitchFamily="18" charset="0"/>
              </a:rPr>
              <a:t>(“xyz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");	</a:t>
            </a:r>
          </a:p>
          <a:p>
            <a:pPr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name.</a:t>
            </a:r>
            <a:r>
              <a:rPr lang="en-US" sz="2400" b="1" dirty="0" err="1">
                <a:latin typeface="Cambria" pitchFamily="18" charset="0"/>
                <a:ea typeface="Cambria" pitchFamily="18" charset="0"/>
              </a:rPr>
              <a:t>lastIndexOf</a:t>
            </a:r>
            <a:r>
              <a:rPr lang="en-US" dirty="0">
                <a:latin typeface="Cambria" pitchFamily="18" charset="0"/>
                <a:ea typeface="Cambria" pitchFamily="18" charset="0"/>
              </a:rPr>
              <a:t> ('e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');	</a:t>
            </a: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5536702" y="4557045"/>
            <a:ext cx="246697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   (not found)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972050" y="4038600"/>
            <a:ext cx="396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(starts searching at position 8)</a:t>
            </a: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4562677" y="4737914"/>
            <a:ext cx="974026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2914650" y="4191000"/>
            <a:ext cx="2057400" cy="152400"/>
            <a:chOff x="2343" y="3049"/>
            <a:chExt cx="1469" cy="94"/>
          </a:xfrm>
        </p:grpSpPr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2343" y="3143"/>
              <a:ext cx="146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flipV="1">
              <a:off x="2343" y="3049"/>
              <a:ext cx="0" cy="9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600325" y="10668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705225" y="1066800"/>
            <a:ext cx="0" cy="304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00176" y="218316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0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200176" y="26557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4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00176" y="31564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6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200176" y="36354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12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200176" y="450708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-1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200174" y="5014245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12</a:t>
            </a:r>
            <a:endParaRPr lang="en-US" sz="24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2469835" y="1447800"/>
          <a:ext cx="4083365" cy="5217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98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79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11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P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r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m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e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M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n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/>
                        <a:t>i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s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/>
                        <a:t>t</a:t>
                      </a:r>
                      <a:endParaRPr lang="en-US" sz="18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/>
                        <a:t>e</a:t>
                      </a:r>
                      <a:endParaRPr lang="en-US" sz="180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/>
                        <a:t>r</a:t>
                      </a:r>
                      <a:endParaRPr lang="en-US" sz="1800" dirty="0"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81965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054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400675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24525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57900" y="1066800"/>
            <a:ext cx="0" cy="3048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590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8956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242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4290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733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4008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962400" y="1066800"/>
            <a:ext cx="0" cy="304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067425" y="1066800"/>
            <a:ext cx="0" cy="3048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Arrow Callout 32"/>
          <p:cNvSpPr/>
          <p:nvPr/>
        </p:nvSpPr>
        <p:spPr>
          <a:xfrm>
            <a:off x="4191000" y="1143000"/>
            <a:ext cx="2209800" cy="228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1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/>
      <p:bldP spid="14" grpId="0"/>
      <p:bldP spid="15" grpId="0"/>
      <p:bldP spid="16" grpId="0"/>
      <p:bldP spid="17" grpId="0"/>
      <p:bldP spid="18" grpId="0"/>
      <p:bldP spid="33" grpId="0" animBg="1"/>
      <p:bldP spid="33" grpId="1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Equality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06432" y="861754"/>
            <a:ext cx="11730644" cy="5331228"/>
          </a:xfrm>
        </p:spPr>
        <p:txBody>
          <a:bodyPr/>
          <a:lstStyle/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boolean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b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equals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</a:t>
            </a:r>
            <a:r>
              <a:rPr lang="en-US" sz="2400" b="1" dirty="0"/>
              <a:t>true</a:t>
            </a:r>
            <a:r>
              <a:rPr lang="en-US" sz="2400" dirty="0"/>
              <a:t> if the string </a:t>
            </a:r>
            <a:r>
              <a:rPr lang="en-US" sz="2400" b="1" dirty="0"/>
              <a:t>word1</a:t>
            </a:r>
            <a:r>
              <a:rPr lang="en-US" sz="2400" dirty="0"/>
              <a:t> is equal to </a:t>
            </a:r>
            <a:r>
              <a:rPr lang="en-US" sz="2400" b="1" dirty="0"/>
              <a:t>word2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endParaRPr lang="en-US" sz="2400" b="1" dirty="0"/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boolean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b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equalsIgnoreCase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</a:t>
            </a:r>
            <a:r>
              <a:rPr lang="en-US" sz="2400" b="1" dirty="0"/>
              <a:t>true</a:t>
            </a:r>
            <a:r>
              <a:rPr lang="en-US" sz="2400" dirty="0"/>
              <a:t> if the string </a:t>
            </a:r>
            <a:r>
              <a:rPr lang="en-US" sz="2400" b="1" dirty="0"/>
              <a:t>word1</a:t>
            </a:r>
            <a:r>
              <a:rPr lang="en-US" sz="2400" dirty="0"/>
              <a:t> matches </a:t>
            </a:r>
            <a:r>
              <a:rPr lang="en-US" sz="2400" b="1" dirty="0"/>
              <a:t>word2</a:t>
            </a:r>
            <a:r>
              <a:rPr lang="en-US" sz="2400" dirty="0"/>
              <a:t>, ignoring the case of the string.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060" y="1687485"/>
            <a:ext cx="8153400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Raiders"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.equals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true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Raiders"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.equals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false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060" y="3478568"/>
            <a:ext cx="8153400" cy="3693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A3E3E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equalsIgnoreCase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"raiders"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will return true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267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Comparisons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73125" y="914400"/>
            <a:ext cx="7661275" cy="229870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diff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compareTo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marL="742950" lvl="1" indent="-285750">
              <a:spcBef>
                <a:spcPct val="0"/>
              </a:spcBef>
              <a:buFont typeface="Wingdings" pitchFamily="2" charset="2"/>
              <a:buNone/>
            </a:pPr>
            <a:r>
              <a:rPr lang="en-US" sz="2400" dirty="0"/>
              <a:t>	returns the “difference” </a:t>
            </a:r>
            <a:r>
              <a:rPr lang="en-US" sz="2400" b="1" dirty="0"/>
              <a:t>word1</a:t>
            </a:r>
            <a:r>
              <a:rPr lang="en-US" sz="2400" dirty="0"/>
              <a:t> </a:t>
            </a:r>
            <a:r>
              <a:rPr lang="en-US" sz="2400" b="1" dirty="0">
                <a:latin typeface="Courier New" pitchFamily="49" charset="0"/>
              </a:rPr>
              <a:t>-</a:t>
            </a:r>
            <a:r>
              <a:rPr lang="en-US" sz="2400" dirty="0"/>
              <a:t> </a:t>
            </a:r>
            <a:r>
              <a:rPr lang="en-US" sz="2400" b="1" dirty="0"/>
              <a:t>word2</a:t>
            </a:r>
          </a:p>
          <a:p>
            <a:pPr marL="342900" indent="-342900">
              <a:spcBef>
                <a:spcPct val="50000"/>
              </a:spcBef>
              <a:buFont typeface="Wingdings" pitchFamily="2" charset="2"/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</a:rPr>
              <a:t>int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 diff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compareToIgnoreCase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(word2);</a:t>
            </a:r>
          </a:p>
          <a:p>
            <a:pPr lvl="1">
              <a:spcBef>
                <a:spcPct val="0"/>
              </a:spcBef>
              <a:buNone/>
            </a:pPr>
            <a:r>
              <a:rPr lang="en-US" sz="2400" dirty="0"/>
              <a:t>	returns the “difference” </a:t>
            </a:r>
            <a:r>
              <a:rPr lang="en-US" sz="2400" b="1" dirty="0"/>
              <a:t>word1 </a:t>
            </a:r>
            <a:r>
              <a:rPr lang="en-US" sz="2400" b="1" dirty="0">
                <a:latin typeface="Courier New" pitchFamily="49" charset="0"/>
              </a:rPr>
              <a:t>-</a:t>
            </a:r>
            <a:r>
              <a:rPr lang="en-US" sz="2400" b="1" dirty="0"/>
              <a:t> word2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 ignoring the case of the strings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500" y="3124200"/>
            <a:ext cx="10491355" cy="304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Usually programmers don’t care what the numerical “difference” of </a:t>
            </a:r>
            <a:r>
              <a:rPr lang="en-US" sz="2400" dirty="0">
                <a:latin typeface="Cambria" pitchFamily="18" charset="0"/>
                <a:ea typeface="Cambria" pitchFamily="18" charset="0"/>
                <a:cs typeface="Times New Roman" panose="02020603050405020304" pitchFamily="18" charset="0"/>
              </a:rPr>
              <a:t>word1 - word2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is, what matters is if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difference is negative (word1 less than word2), 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zero (word1 and word2 are equal) </a:t>
            </a:r>
          </a:p>
          <a:p>
            <a:pPr marL="800100" lvl="1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or positive (word1 grater than word2). 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Often used in conditional statements.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572" y="4781203"/>
            <a:ext cx="49149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.compareTo(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&gt; 0){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	//word1 grater than word2…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1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066800"/>
            <a:ext cx="8153400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//negative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"berry"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 less than b</a:t>
            </a:r>
          </a:p>
          <a:p>
            <a:r>
              <a:rPr lang="it-IT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it-IT" dirty="0">
                <a:solidFill>
                  <a:srgbClr val="2A00FF"/>
                </a:solidFill>
                <a:latin typeface="Consolas"/>
              </a:rPr>
              <a:t>"Zebra"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.compareTo(</a:t>
            </a:r>
            <a:r>
              <a:rPr lang="it-IT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it-IT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it-IT" dirty="0">
                <a:solidFill>
                  <a:srgbClr val="3F7F5F"/>
                </a:solidFill>
                <a:latin typeface="Consolas"/>
              </a:rPr>
              <a:t>// Z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less than </a:t>
            </a:r>
            <a:r>
              <a:rPr lang="it-IT" dirty="0">
                <a:solidFill>
                  <a:srgbClr val="3F7F5F"/>
                </a:solidFill>
                <a:latin typeface="Consolas"/>
              </a:rPr>
              <a:t>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"dug"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Consolas"/>
              </a:rPr>
              <a:t>i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 less than u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"digs"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dig is shorter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2676525"/>
            <a:ext cx="81534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//zero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equal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dig"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.compareToIgnoreCase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"DIG"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equal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3724870"/>
            <a:ext cx="8153400" cy="147732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/>
              </a:rPr>
              <a:t>//positive differences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berry"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b grater than 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apple"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 grater than A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BIT"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"BIG"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>
                <a:solidFill>
                  <a:srgbClr val="3F7F5F"/>
                </a:solidFill>
                <a:latin typeface="Consolas"/>
              </a:rPr>
              <a:t>T grater than G</a:t>
            </a:r>
            <a:endParaRPr lang="en-US" dirty="0">
              <a:solidFill>
                <a:srgbClr val="3F7F5F"/>
              </a:solidFill>
              <a:latin typeface="Consolas"/>
            </a:endParaRP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diff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application"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.compareTo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"app"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application is longer</a:t>
            </a:r>
            <a:endParaRPr lang="en-US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432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trim &amp; replace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31181" y="1428712"/>
            <a:ext cx="5720980" cy="2145763"/>
          </a:xfrm>
        </p:spPr>
        <p:txBody>
          <a:bodyPr/>
          <a:lstStyle/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word2 = 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word1.trim()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;</a:t>
            </a:r>
          </a:p>
          <a:p>
            <a:pPr lvl="1" algn="just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returns a new string formed from </a:t>
            </a:r>
            <a:r>
              <a:rPr lang="en-US" sz="2400" b="1" dirty="0"/>
              <a:t>word1</a:t>
            </a:r>
            <a:r>
              <a:rPr lang="en-US" sz="2400" dirty="0"/>
              <a:t> by removing white space at both ends, </a:t>
            </a:r>
          </a:p>
          <a:p>
            <a:pPr lvl="1" algn="just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it does not affect whites space in the middle.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2935" y="3686172"/>
            <a:ext cx="5579225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     Hello From 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Darshan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 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.trim();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word2 is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Hello From 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Darshan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dirty="0">
                <a:solidFill>
                  <a:srgbClr val="C00000"/>
                </a:solidFill>
                <a:latin typeface="Consolas"/>
              </a:rPr>
              <a:t>no spaces on either end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096000" y="1427635"/>
            <a:ext cx="5777345" cy="1465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Font typeface="Wingdings 3" panose="05040102010807070707" pitchFamily="18" charset="2"/>
              <a:buNone/>
            </a:pPr>
            <a:r>
              <a:rPr lang="en-US" dirty="0"/>
              <a:t>String word2 = word1.</a:t>
            </a:r>
            <a:r>
              <a:rPr lang="en-US" b="1" dirty="0"/>
              <a:t>replace</a:t>
            </a:r>
            <a:r>
              <a:rPr lang="en-US" dirty="0"/>
              <a:t>(</a:t>
            </a:r>
            <a:r>
              <a:rPr lang="en-US" dirty="0" err="1"/>
              <a:t>oldCh</a:t>
            </a:r>
            <a:r>
              <a:rPr lang="en-US" dirty="0"/>
              <a:t>, </a:t>
            </a:r>
            <a:r>
              <a:rPr lang="en-US" dirty="0" err="1"/>
              <a:t>newCh</a:t>
            </a:r>
            <a:r>
              <a:rPr lang="en-US" dirty="0"/>
              <a:t>);</a:t>
            </a:r>
          </a:p>
          <a:p>
            <a:pPr lvl="1">
              <a:spcBef>
                <a:spcPct val="0"/>
              </a:spcBef>
              <a:buClr>
                <a:schemeClr val="tx1"/>
              </a:buClr>
            </a:pPr>
            <a:r>
              <a:rPr lang="en-US" sz="2400" dirty="0"/>
              <a:t>returns a new string formed from </a:t>
            </a:r>
            <a:r>
              <a:rPr lang="en-US" sz="2400" b="1" dirty="0"/>
              <a:t>word1</a:t>
            </a:r>
            <a:r>
              <a:rPr lang="en-US" sz="2400" dirty="0"/>
              <a:t> by replacing all occurrences of </a:t>
            </a:r>
            <a:r>
              <a:rPr lang="en-US" sz="2400" b="1" dirty="0" err="1"/>
              <a:t>oldCh</a:t>
            </a:r>
            <a:r>
              <a:rPr lang="en-US" sz="2400" dirty="0"/>
              <a:t> with </a:t>
            </a:r>
            <a:r>
              <a:rPr lang="en-US" sz="2400" b="1" dirty="0" err="1"/>
              <a:t>newCh</a:t>
            </a:r>
            <a:endParaRPr lang="en-US" sz="24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26728" y="812905"/>
            <a:ext cx="0" cy="56959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01297" y="3686172"/>
            <a:ext cx="5914503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"late"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.replace(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'l'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'h'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//Output :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hate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</a:p>
          <a:p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 str2=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.replace(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World"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"Everyone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str2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Output : "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Hello Everyone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</a:t>
            </a:r>
            <a:endParaRPr lang="en-US" dirty="0">
              <a:solidFill>
                <a:srgbClr val="C00000"/>
              </a:solidFill>
              <a:latin typeface="Consola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28406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trim() method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689272" y="905373"/>
            <a:ext cx="2590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IN" sz="24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replace() method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 bldLvl="5" animBg="1"/>
      <p:bldP spid="6" grpId="0" build="p"/>
      <p:bldP spid="9" grpId="0" build="p" bldLvl="5" animBg="1"/>
      <p:bldP spid="10" grpId="0" build="p"/>
      <p:bldP spid="11" grpId="0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 — Changing Case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246610" y="938275"/>
            <a:ext cx="11682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word2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toUpperCase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  <a:p>
            <a:pPr marL="800100" lvl="1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/>
              <a:t>returns a new string formed from word1 by </a:t>
            </a:r>
            <a:r>
              <a:rPr lang="en-US" sz="2400" b="1" dirty="0"/>
              <a:t>converting</a:t>
            </a:r>
            <a:r>
              <a:rPr lang="en-US" sz="2400" dirty="0"/>
              <a:t> its characters to </a:t>
            </a:r>
            <a:r>
              <a:rPr lang="en-US" sz="2400" b="1" dirty="0"/>
              <a:t>upper</a:t>
            </a:r>
            <a:r>
              <a:rPr lang="en-US" sz="2400" dirty="0"/>
              <a:t> case</a:t>
            </a:r>
          </a:p>
          <a:p>
            <a:pPr marL="342900" indent="-342900" algn="just">
              <a:spcBef>
                <a:spcPct val="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String word3 = word1.</a:t>
            </a:r>
            <a:r>
              <a:rPr lang="en-US" sz="2400" b="1" dirty="0">
                <a:latin typeface="Cambria" pitchFamily="18" charset="0"/>
                <a:ea typeface="Cambria" pitchFamily="18" charset="0"/>
              </a:rPr>
              <a:t>toLowerCase</a:t>
            </a:r>
            <a:r>
              <a:rPr lang="en-US" sz="2400" dirty="0">
                <a:latin typeface="Cambria" pitchFamily="18" charset="0"/>
                <a:ea typeface="Cambria" pitchFamily="18" charset="0"/>
              </a:rPr>
              <a:t>();</a:t>
            </a:r>
          </a:p>
          <a:p>
            <a:pPr lvl="1" algn="just">
              <a:spcBef>
                <a:spcPct val="0"/>
              </a:spcBef>
            </a:pPr>
            <a:r>
              <a:rPr lang="en-US" sz="2400" dirty="0"/>
              <a:t>returns a new string formed from word1 by </a:t>
            </a:r>
            <a:r>
              <a:rPr lang="en-US" sz="2400" b="1" dirty="0"/>
              <a:t>converting</a:t>
            </a:r>
            <a:r>
              <a:rPr lang="en-US" sz="2400" dirty="0"/>
              <a:t> its characters to </a:t>
            </a:r>
            <a:r>
              <a:rPr lang="en-US" sz="2400" b="1" dirty="0"/>
              <a:t>lower</a:t>
            </a:r>
            <a:r>
              <a:rPr lang="en-US" sz="2400" dirty="0"/>
              <a:t> case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050" y="2735009"/>
            <a:ext cx="7086600" cy="92333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HeLLo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.toUpperCase();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 "HELLO"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word1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.toLowerCase();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 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"hello"</a:t>
            </a:r>
          </a:p>
        </p:txBody>
      </p:sp>
    </p:spTree>
    <p:extLst>
      <p:ext uri="{BB962C8B-B14F-4D97-AF65-F5344CB8AC3E}">
        <p14:creationId xmlns:p14="http://schemas.microsoft.com/office/powerpoint/2010/main" val="167805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bldLvl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  <a:endParaRPr lang="en-IN" dirty="0"/>
          </a:p>
        </p:txBody>
      </p:sp>
      <p:pic>
        <p:nvPicPr>
          <p:cNvPr id="4098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0" y="1649257"/>
            <a:ext cx="6838040" cy="249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94837" y="4315897"/>
            <a:ext cx="3058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Class</a:t>
            </a:r>
            <a:r>
              <a:rPr lang="en-IN" dirty="0"/>
              <a:t> is a blueprint of an object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30478" y="4673084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Class</a:t>
            </a:r>
            <a:r>
              <a:rPr lang="en-IN" dirty="0"/>
              <a:t> describes the object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9623" y="4315897"/>
            <a:ext cx="2611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Object is </a:t>
            </a:r>
            <a:r>
              <a:rPr lang="en-IN" dirty="0"/>
              <a:t>instance of class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0502" y="1068388"/>
            <a:ext cx="1707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Class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90097" y="1237665"/>
            <a:ext cx="14590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5429" y="1231305"/>
            <a:ext cx="14590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Object2</a:t>
            </a:r>
          </a:p>
        </p:txBody>
      </p:sp>
    </p:spTree>
    <p:extLst>
      <p:ext uri="{BB962C8B-B14F-4D97-AF65-F5344CB8AC3E}">
        <p14:creationId xmlns:p14="http://schemas.microsoft.com/office/powerpoint/2010/main" val="2588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 err="1"/>
              <a:t>java.lang.StringBuffer</a:t>
            </a:r>
            <a:r>
              <a:rPr lang="en-US" dirty="0"/>
              <a:t> class is a thread-safe, mutable sequence of characters. </a:t>
            </a:r>
          </a:p>
          <a:p>
            <a:r>
              <a:rPr lang="en-US" dirty="0"/>
              <a:t>Following are the important points about </a:t>
            </a:r>
            <a:r>
              <a:rPr lang="en-US" dirty="0" err="1"/>
              <a:t>StringBuffer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string buffer is like a String, but can be </a:t>
            </a:r>
            <a:r>
              <a:rPr lang="en-US" b="1" dirty="0"/>
              <a:t>modified</a:t>
            </a:r>
            <a:r>
              <a:rPr lang="en-US" dirty="0"/>
              <a:t> (</a:t>
            </a:r>
            <a:r>
              <a:rPr lang="en-US" b="1" dirty="0"/>
              <a:t>mutable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It contains some particular sequence of characters, but the length and content of the sequence can be changed through certain method calls.</a:t>
            </a:r>
          </a:p>
          <a:p>
            <a:pPr lvl="1"/>
            <a:r>
              <a:rPr lang="en-US" dirty="0"/>
              <a:t>They are </a:t>
            </a:r>
            <a:r>
              <a:rPr lang="en-US" b="1" dirty="0"/>
              <a:t>safe</a:t>
            </a:r>
            <a:r>
              <a:rPr lang="en-US" dirty="0"/>
              <a:t> for use by multiple </a:t>
            </a:r>
            <a:r>
              <a:rPr lang="en-US" b="1" dirty="0"/>
              <a:t>threads</a:t>
            </a:r>
            <a:r>
              <a:rPr lang="en-US" dirty="0"/>
              <a:t>.</a:t>
            </a:r>
          </a:p>
          <a:p>
            <a:r>
              <a:rPr lang="en-US" dirty="0" err="1"/>
              <a:t>StringBuffer</a:t>
            </a:r>
            <a:r>
              <a:rPr lang="en-US" dirty="0"/>
              <a:t> Constructors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75210" y="3460865"/>
          <a:ext cx="11411989" cy="2931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0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Constructor &amp;</a:t>
                      </a:r>
                      <a:r>
                        <a:rPr lang="en-US" baseline="0" dirty="0"/>
                        <a:t> 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</a:t>
                      </a:r>
                      <a:endParaRPr lang="en-US" dirty="0">
                        <a:latin typeface="Times" pitchFamily="-9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with no characters in it and an initial capacity of 16 characters.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</a:t>
                      </a:r>
                      <a:endParaRPr lang="en-US" sz="1800" b="1" dirty="0">
                        <a:latin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CharSequence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seq</a:t>
                      </a:r>
                      <a:r>
                        <a:rPr lang="en-US" sz="1800" dirty="0"/>
                        <a:t>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that contains the same characters as the specified </a:t>
                      </a:r>
                      <a:r>
                        <a:rPr lang="en-US" sz="1800" dirty="0" err="1"/>
                        <a:t>CharSequence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</a:t>
                      </a:r>
                      <a:endParaRPr lang="en-US" sz="1800" b="1" dirty="0">
                        <a:latin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capacity)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with no characters in it and the specified initial capacity.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</a:t>
                      </a:r>
                      <a:endParaRPr lang="en-US" dirty="0">
                        <a:latin typeface="Times" pitchFamily="-9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StringBuffer</a:t>
                      </a:r>
                      <a:r>
                        <a:rPr lang="en-US" sz="1800" dirty="0"/>
                        <a:t>(String </a:t>
                      </a:r>
                      <a:r>
                        <a:rPr lang="en-US" sz="1800" dirty="0" err="1"/>
                        <a:t>str</a:t>
                      </a:r>
                      <a:r>
                        <a:rPr lang="en-US" sz="1800" dirty="0"/>
                        <a:t>) 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constructs a string buffer initialized to the contents of the specified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75209" y="3829916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5209" y="4472247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5209" y="5107939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5209" y="5743631"/>
            <a:ext cx="11411989" cy="64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StringBuffer</a:t>
            </a:r>
            <a:r>
              <a:rPr lang="en-IN" dirty="0"/>
              <a:t>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Remember : “</a:t>
            </a:r>
            <a:r>
              <a:rPr lang="en-US" dirty="0" err="1"/>
              <a:t>StringBuffer</a:t>
            </a:r>
            <a:r>
              <a:rPr lang="en-US" dirty="0"/>
              <a:t>” is mutable</a:t>
            </a:r>
          </a:p>
          <a:p>
            <a:pPr lvl="1"/>
            <a:r>
              <a:rPr lang="en-IN" dirty="0"/>
              <a:t>As </a:t>
            </a:r>
            <a:r>
              <a:rPr lang="en-IN" b="1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StringBuffer</a:t>
            </a:r>
            <a:r>
              <a:rPr lang="en-IN" dirty="0"/>
              <a:t> class is mutable we need not to</a:t>
            </a:r>
            <a:r>
              <a:rPr lang="en-US" dirty="0"/>
              <a:t> replace the reference with a new reference as we have to do it with </a:t>
            </a:r>
            <a:r>
              <a:rPr lang="en-US" dirty="0">
                <a:latin typeface="Cambria" pitchFamily="18" charset="0"/>
                <a:ea typeface="Cambria" pitchFamily="18" charset="0"/>
                <a:cs typeface="Courier New" pitchFamily="49" charset="0"/>
              </a:rPr>
              <a:t>String</a:t>
            </a:r>
            <a:r>
              <a:rPr lang="en-US" dirty="0"/>
              <a:t> class.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3525" y="971510"/>
          <a:ext cx="11295610" cy="2494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6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6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append(String s)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append the specified string with this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insert(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offset, String s)</a:t>
                      </a:r>
                      <a:endParaRPr lang="en-U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insert the specified string with this string at the specified position.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replace(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, String </a:t>
                      </a:r>
                      <a:r>
                        <a:rPr lang="en-US" sz="1800" dirty="0" err="1"/>
                        <a:t>str</a:t>
                      </a:r>
                      <a:r>
                        <a:rPr lang="en-US" sz="1800" dirty="0"/>
                        <a:t>)</a:t>
                      </a:r>
                      <a:endParaRPr lang="en-US" sz="1800" b="1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/>
                        <a:t>is used to replace the string from specified </a:t>
                      </a:r>
                      <a:r>
                        <a:rPr lang="en-US" sz="1800" kern="1200" dirty="0" err="1"/>
                        <a:t>startIndex</a:t>
                      </a:r>
                      <a:r>
                        <a:rPr lang="en-US" sz="1800" kern="1200" dirty="0"/>
                        <a:t> and </a:t>
                      </a:r>
                      <a:r>
                        <a:rPr lang="en-US" sz="1800" kern="1200" dirty="0" err="1"/>
                        <a:t>endIndex</a:t>
                      </a:r>
                      <a:r>
                        <a:rPr lang="en-US" sz="1800" kern="1200" dirty="0"/>
                        <a:t>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delete(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delete the string from specified </a:t>
                      </a:r>
                      <a:r>
                        <a:rPr lang="en-US" sz="1800" dirty="0" err="1"/>
                        <a:t>startIndex</a:t>
                      </a:r>
                      <a:r>
                        <a:rPr lang="en-US" sz="1800" dirty="0"/>
                        <a:t> and </a:t>
                      </a:r>
                      <a:r>
                        <a:rPr lang="en-US" sz="1800" dirty="0" err="1"/>
                        <a:t>endIndex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reverse()</a:t>
                      </a:r>
                      <a:endParaRPr lang="en-US" dirty="0">
                        <a:latin typeface="Cambria" pitchFamily="18" charset="0"/>
                        <a:ea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 used to reverse the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48095" y="4693594"/>
            <a:ext cx="7248007" cy="1754326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StringBuffer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StringBuffer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"Hello Everyone"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.reverse(); 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 as it is mutable can not write str1 = str1.reverse();</a:t>
            </a:r>
          </a:p>
          <a:p>
            <a:r>
              <a:rPr lang="en-IN" dirty="0">
                <a:solidFill>
                  <a:srgbClr val="3F7F5F"/>
                </a:solidFill>
                <a:latin typeface="Consolas"/>
              </a:rPr>
              <a:t>// it will change to value of the string itself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/>
              </a:rPr>
              <a:t>str1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3F7F5F"/>
                </a:solidFill>
                <a:latin typeface="Consolas"/>
              </a:rPr>
              <a:t>// Output will be “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enoyrevE</a:t>
            </a:r>
            <a:r>
              <a:rPr lang="en-US" b="1" dirty="0">
                <a:solidFill>
                  <a:srgbClr val="3F7F5F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3F7F5F"/>
                </a:solidFill>
                <a:latin typeface="Consolas"/>
              </a:rPr>
              <a:t>olleH</a:t>
            </a:r>
            <a:r>
              <a:rPr lang="en-US" dirty="0">
                <a:solidFill>
                  <a:srgbClr val="3F7F5F"/>
                </a:solidFill>
                <a:latin typeface="Consola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801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 bldLvl="5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Builder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b="1" dirty="0" err="1"/>
              <a:t>StringBuilder</a:t>
            </a:r>
            <a:r>
              <a:rPr lang="en-US" dirty="0"/>
              <a:t> class is used to create </a:t>
            </a:r>
            <a:r>
              <a:rPr lang="en-US" b="1" dirty="0"/>
              <a:t>mutable string</a:t>
            </a:r>
            <a:r>
              <a:rPr lang="en-US" dirty="0"/>
              <a:t>.</a:t>
            </a:r>
          </a:p>
          <a:p>
            <a:r>
              <a:rPr lang="en-US" dirty="0"/>
              <a:t>The Java </a:t>
            </a:r>
            <a:r>
              <a:rPr lang="en-US" dirty="0" err="1"/>
              <a:t>StringBuilder</a:t>
            </a:r>
            <a:r>
              <a:rPr lang="en-US" dirty="0"/>
              <a:t> class is same as </a:t>
            </a:r>
            <a:r>
              <a:rPr lang="en-US" dirty="0" err="1"/>
              <a:t>StringBuffer</a:t>
            </a:r>
            <a:r>
              <a:rPr lang="en-US" dirty="0"/>
              <a:t> class except that it is </a:t>
            </a:r>
            <a:r>
              <a:rPr lang="en-US" b="1" dirty="0"/>
              <a:t>non-synchronized</a:t>
            </a:r>
            <a:r>
              <a:rPr lang="en-US" dirty="0"/>
              <a:t>.</a:t>
            </a:r>
          </a:p>
          <a:p>
            <a:r>
              <a:rPr lang="en-US" dirty="0"/>
              <a:t>It is available since JDK 1.5.</a:t>
            </a:r>
          </a:p>
          <a:p>
            <a:r>
              <a:rPr lang="en-US" dirty="0"/>
              <a:t>It has similar methods as </a:t>
            </a:r>
            <a:r>
              <a:rPr lang="en-US" dirty="0" err="1"/>
              <a:t>StringBuffer</a:t>
            </a:r>
            <a:r>
              <a:rPr lang="en-US" dirty="0"/>
              <a:t> like append, insert, reverse etc…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0546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b="0" dirty="0"/>
            </a:br>
            <a:r>
              <a:rPr lang="en-IN" b="0" dirty="0"/>
              <a:t> </a:t>
            </a:r>
            <a:r>
              <a:rPr lang="en-IN" dirty="0"/>
              <a:t>Mathematical functions </a:t>
            </a:r>
            <a:endParaRPr lang="en-IN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re skills and success – you do the math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099" y="1709738"/>
            <a:ext cx="2898775" cy="193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269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Java Math class provides more </a:t>
            </a:r>
            <a:r>
              <a:rPr lang="en-US" b="1" dirty="0"/>
              <a:t>advanced mathematical</a:t>
            </a:r>
            <a:r>
              <a:rPr lang="en-US" dirty="0"/>
              <a:t> </a:t>
            </a:r>
            <a:r>
              <a:rPr lang="en-US" b="1" dirty="0"/>
              <a:t>calculations </a:t>
            </a:r>
            <a:r>
              <a:rPr lang="en-US" dirty="0"/>
              <a:t>other than arithmetic operator.</a:t>
            </a:r>
          </a:p>
          <a:p>
            <a:r>
              <a:rPr lang="en-US" dirty="0"/>
              <a:t>The </a:t>
            </a:r>
            <a:r>
              <a:rPr lang="en-US" b="1" dirty="0" err="1"/>
              <a:t>java.lang.Math</a:t>
            </a:r>
            <a:r>
              <a:rPr lang="en-US" dirty="0"/>
              <a:t> class contains methods which performs basic numeric operations such as the </a:t>
            </a:r>
            <a:r>
              <a:rPr lang="en-US" b="1" dirty="0"/>
              <a:t>elementary exponential</a:t>
            </a:r>
            <a:r>
              <a:rPr lang="en-US" dirty="0"/>
              <a:t>, </a:t>
            </a:r>
            <a:r>
              <a:rPr lang="en-US" b="1" dirty="0"/>
              <a:t>logarithm</a:t>
            </a:r>
            <a:r>
              <a:rPr lang="en-US" dirty="0"/>
              <a:t>, </a:t>
            </a:r>
            <a:r>
              <a:rPr lang="en-US" b="1" dirty="0"/>
              <a:t>square root</a:t>
            </a:r>
            <a:r>
              <a:rPr lang="en-US" dirty="0"/>
              <a:t>, and </a:t>
            </a:r>
            <a:r>
              <a:rPr lang="en-US" b="1" dirty="0"/>
              <a:t>trigonometric</a:t>
            </a:r>
            <a:r>
              <a:rPr lang="en-US" dirty="0"/>
              <a:t> functions.</a:t>
            </a:r>
          </a:p>
          <a:p>
            <a:r>
              <a:rPr lang="en-US" dirty="0"/>
              <a:t>All the </a:t>
            </a:r>
            <a:r>
              <a:rPr lang="en-US" b="1" dirty="0"/>
              <a:t>methods</a:t>
            </a:r>
            <a:r>
              <a:rPr lang="en-US" dirty="0"/>
              <a:t> of class Math are </a:t>
            </a:r>
            <a:r>
              <a:rPr lang="en-US" b="1" dirty="0"/>
              <a:t>static</a:t>
            </a:r>
            <a:r>
              <a:rPr lang="en-US" dirty="0"/>
              <a:t>.</a:t>
            </a:r>
          </a:p>
          <a:p>
            <a:r>
              <a:rPr lang="en-IN" b="1" dirty="0"/>
              <a:t>Fields :</a:t>
            </a:r>
          </a:p>
          <a:p>
            <a:pPr lvl="1"/>
            <a:r>
              <a:rPr lang="en-IN" dirty="0"/>
              <a:t>Math class comes with two important </a:t>
            </a:r>
            <a:r>
              <a:rPr lang="en-IN" b="1" dirty="0"/>
              <a:t>static</a:t>
            </a:r>
            <a:r>
              <a:rPr lang="en-IN" dirty="0"/>
              <a:t> fields</a:t>
            </a:r>
          </a:p>
          <a:p>
            <a:pPr lvl="2"/>
            <a:r>
              <a:rPr lang="en-IN" sz="2000" b="1" dirty="0"/>
              <a:t>E</a:t>
            </a:r>
            <a:r>
              <a:rPr lang="en-IN" sz="2000" dirty="0"/>
              <a:t> : returns </a:t>
            </a:r>
            <a:r>
              <a:rPr lang="en-US" sz="2000" dirty="0"/>
              <a:t>double value of </a:t>
            </a:r>
            <a:r>
              <a:rPr lang="en-US" sz="2000" b="1" dirty="0"/>
              <a:t>Euler's number </a:t>
            </a:r>
            <a:r>
              <a:rPr lang="en-US" sz="2000" dirty="0"/>
              <a:t>(</a:t>
            </a:r>
            <a:r>
              <a:rPr lang="en-US" sz="2000" dirty="0" err="1"/>
              <a:t>i.e</a:t>
            </a:r>
            <a:r>
              <a:rPr lang="en-US" sz="2000" dirty="0"/>
              <a:t> 2.718281828459045). </a:t>
            </a:r>
          </a:p>
          <a:p>
            <a:pPr lvl="2"/>
            <a:r>
              <a:rPr lang="en-US" sz="2000" b="1" dirty="0"/>
              <a:t>PI</a:t>
            </a:r>
            <a:r>
              <a:rPr lang="en-US" sz="2000" dirty="0"/>
              <a:t> : returns double value of </a:t>
            </a:r>
            <a:r>
              <a:rPr lang="en-US" sz="2000" b="1" dirty="0"/>
              <a:t>PI</a:t>
            </a:r>
            <a:r>
              <a:rPr lang="en-US" sz="2000" dirty="0"/>
              <a:t> (i.e. 3.141592653589793).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1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" y="818803"/>
            <a:ext cx="8610600" cy="5400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963" y="1199803"/>
            <a:ext cx="91440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3963" y="2647603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3963" y="3866803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963" y="5000275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1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38200"/>
            <a:ext cx="8610600" cy="5125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219200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362200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581400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800600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2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7033"/>
            <a:ext cx="8610600" cy="5491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417233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560233"/>
            <a:ext cx="9144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550833"/>
            <a:ext cx="9144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9033"/>
            <a:ext cx="9144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198033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21267"/>
            <a:ext cx="8610600" cy="5125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202267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345267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564467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783667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class Math (Cont.)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8108"/>
            <a:ext cx="8610600" cy="24739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289108"/>
            <a:ext cx="9144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432108"/>
            <a:ext cx="9144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8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Object-Orientation?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GIF c4d abstract loop - animated GIF on GIFER"/>
          <p:cNvPicPr>
            <a:picLocks noChangeAspect="1" noChangeArrowheads="1" noCrop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1524000"/>
            <a:ext cx="1889125" cy="188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174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 Example</a:t>
            </a:r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331365" y="1112818"/>
            <a:ext cx="7620000" cy="341632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MathDemo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sinValue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Math.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sin(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Math.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PI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/ 2);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cosValue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Math.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cos(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Math.toRadians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(80));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randomNumber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)(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Math.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random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() * 100);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values in Math class must be given in Radians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Consolas"/>
              </a:rPr>
              <a:t>// (not in degree)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"sin(90) = 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sinValue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"cos(80) = 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cosValue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"Random = 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/>
              </a:rPr>
              <a:t>randomNumber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1571"/>
          <a:stretch/>
        </p:blipFill>
        <p:spPr>
          <a:xfrm>
            <a:off x="1424517" y="4857750"/>
            <a:ext cx="7309568" cy="16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6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8409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Wrapper class is a class whose object </a:t>
            </a:r>
            <a:r>
              <a:rPr lang="en-US" b="1" dirty="0"/>
              <a:t>wraps</a:t>
            </a:r>
            <a:r>
              <a:rPr lang="en-US" dirty="0"/>
              <a:t> or </a:t>
            </a:r>
            <a:r>
              <a:rPr lang="en-US" b="1" dirty="0"/>
              <a:t>contains</a:t>
            </a:r>
            <a:r>
              <a:rPr lang="en-US" dirty="0"/>
              <a:t> a </a:t>
            </a:r>
            <a:r>
              <a:rPr lang="en-US" b="1" dirty="0"/>
              <a:t>primitive datatypes</a:t>
            </a:r>
            <a:r>
              <a:rPr lang="en-US" dirty="0"/>
              <a:t>. </a:t>
            </a:r>
          </a:p>
          <a:p>
            <a:r>
              <a:rPr lang="en-US" dirty="0"/>
              <a:t>When we create an </a:t>
            </a:r>
            <a:r>
              <a:rPr lang="en-US" b="1" dirty="0"/>
              <a:t>object</a:t>
            </a:r>
            <a:r>
              <a:rPr lang="en-US" dirty="0"/>
              <a:t> to a wrapper class, it </a:t>
            </a:r>
            <a:r>
              <a:rPr lang="en-US" b="1" dirty="0"/>
              <a:t>contains</a:t>
            </a:r>
            <a:r>
              <a:rPr lang="en-US" dirty="0"/>
              <a:t> a </a:t>
            </a:r>
            <a:r>
              <a:rPr lang="en-US" b="1" dirty="0"/>
              <a:t>field</a:t>
            </a:r>
            <a:r>
              <a:rPr lang="en-US" dirty="0"/>
              <a:t> and in this field, we can store a primitive datatypes. </a:t>
            </a:r>
          </a:p>
          <a:p>
            <a:r>
              <a:rPr lang="en-US" dirty="0"/>
              <a:t>In other words, we can </a:t>
            </a:r>
            <a:r>
              <a:rPr lang="en-US" b="1" dirty="0"/>
              <a:t>wrap</a:t>
            </a:r>
            <a:r>
              <a:rPr lang="en-US" dirty="0"/>
              <a:t> a </a:t>
            </a:r>
            <a:r>
              <a:rPr lang="en-US" b="1" dirty="0"/>
              <a:t>primitive</a:t>
            </a:r>
            <a:r>
              <a:rPr lang="en-US" dirty="0"/>
              <a:t> value into a wrapper </a:t>
            </a:r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r>
              <a:rPr lang="en-IN" dirty="0"/>
              <a:t>Use of wrapper class :</a:t>
            </a:r>
          </a:p>
          <a:p>
            <a:pPr lvl="1"/>
            <a:r>
              <a:rPr lang="en-US" dirty="0"/>
              <a:t>They </a:t>
            </a:r>
            <a:r>
              <a:rPr lang="en-US" b="1" dirty="0"/>
              <a:t>convert</a:t>
            </a:r>
            <a:r>
              <a:rPr lang="en-US" dirty="0"/>
              <a:t> primitive </a:t>
            </a:r>
            <a:r>
              <a:rPr lang="en-US" b="1" dirty="0"/>
              <a:t>datatypes</a:t>
            </a:r>
            <a:r>
              <a:rPr lang="en-US" dirty="0"/>
              <a:t> into </a:t>
            </a:r>
            <a:r>
              <a:rPr lang="en-US" b="1" dirty="0"/>
              <a:t>objects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classes in </a:t>
            </a:r>
            <a:r>
              <a:rPr lang="en-US" b="1" dirty="0" err="1"/>
              <a:t>java.util</a:t>
            </a:r>
            <a:r>
              <a:rPr lang="en-US" dirty="0"/>
              <a:t> package handles </a:t>
            </a:r>
            <a:r>
              <a:rPr lang="en-US" b="1" dirty="0"/>
              <a:t>only objects</a:t>
            </a:r>
            <a:r>
              <a:rPr lang="en-US" dirty="0"/>
              <a:t> and hence wrapper classes help in this case also.</a:t>
            </a:r>
          </a:p>
          <a:p>
            <a:pPr lvl="1"/>
            <a:r>
              <a:rPr lang="en-US" dirty="0"/>
              <a:t>Data structures in the </a:t>
            </a:r>
            <a:r>
              <a:rPr lang="en-US" b="1" dirty="0"/>
              <a:t>Collection framework</a:t>
            </a:r>
            <a:r>
              <a:rPr lang="en-US" dirty="0"/>
              <a:t>, such as </a:t>
            </a:r>
            <a:r>
              <a:rPr lang="en-US" dirty="0" err="1"/>
              <a:t>ArrayList</a:t>
            </a:r>
            <a:r>
              <a:rPr lang="en-US" dirty="0"/>
              <a:t> and Vector, store </a:t>
            </a:r>
            <a:r>
              <a:rPr lang="en-US" b="1" dirty="0"/>
              <a:t>only objects </a:t>
            </a:r>
            <a:r>
              <a:rPr lang="en-US" dirty="0"/>
              <a:t>(reference types) and not primitive types.</a:t>
            </a:r>
          </a:p>
          <a:p>
            <a:pPr lvl="1"/>
            <a:r>
              <a:rPr lang="en-US" dirty="0"/>
              <a:t>An object is needed to support </a:t>
            </a:r>
            <a:r>
              <a:rPr lang="en-US" b="1" dirty="0"/>
              <a:t>synchronization </a:t>
            </a:r>
            <a:r>
              <a:rPr lang="en-US" dirty="0"/>
              <a:t>in</a:t>
            </a:r>
            <a:r>
              <a:rPr lang="en-US" b="1" dirty="0"/>
              <a:t> multithreading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5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 (Cont.)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</p:nvPr>
        </p:nvGraphicFramePr>
        <p:xfrm>
          <a:off x="165217" y="922713"/>
          <a:ext cx="11189968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9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4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Primitive </a:t>
                      </a:r>
                      <a:r>
                        <a:rPr lang="en-IN" u="none" dirty="0" err="1"/>
                        <a:t>datatype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Wrapper class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Example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byte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Byte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800" u="none" dirty="0"/>
                        <a:t>Byte b = new Byte((byte) 10);</a:t>
                      </a:r>
                      <a:endParaRPr lang="pl-PL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short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Short </a:t>
                      </a:r>
                      <a:r>
                        <a:rPr lang="en-US" sz="1800" u="none" dirty="0"/>
                        <a:t>s = new Short((short) 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 err="1"/>
                        <a:t>int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Integer </a:t>
                      </a:r>
                      <a:r>
                        <a:rPr lang="en-US" sz="1800" u="none" dirty="0" err="1"/>
                        <a:t>i</a:t>
                      </a:r>
                      <a:r>
                        <a:rPr lang="en-US" sz="1800" u="none" dirty="0"/>
                        <a:t> = new Integer(10);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long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Long </a:t>
                      </a:r>
                      <a:r>
                        <a:rPr lang="en-US" sz="1800" u="none" dirty="0"/>
                        <a:t>l = new Long(10);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float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Float </a:t>
                      </a:r>
                      <a:r>
                        <a:rPr lang="en-US" sz="1800" u="none" dirty="0"/>
                        <a:t>f = new Float(10.0);</a:t>
                      </a:r>
                      <a:endParaRPr lang="en-US" sz="1800" b="0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double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Double </a:t>
                      </a:r>
                      <a:r>
                        <a:rPr lang="en-US" sz="1800" u="none" dirty="0"/>
                        <a:t>d = new Double(10.2);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/>
                        <a:t>char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Character </a:t>
                      </a:r>
                      <a:r>
                        <a:rPr lang="en-US" sz="1800" u="none" dirty="0"/>
                        <a:t>c = new Character('a');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u="none" dirty="0" err="1"/>
                        <a:t>boolean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u="none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Boolean </a:t>
                      </a:r>
                      <a:r>
                        <a:rPr lang="en-US" sz="1800" u="none" dirty="0"/>
                        <a:t>b = new Boolean(true);</a:t>
                      </a:r>
                      <a:endParaRPr lang="en-US" sz="1800" b="1" u="none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90500" y="4495800"/>
            <a:ext cx="6916882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Common Fields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(Except Boolean):</a:t>
            </a:r>
          </a:p>
          <a:p>
            <a:pPr marL="800100" lvl="1" indent="-342900">
              <a:lnSpc>
                <a:spcPct val="114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IN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MIN_VALUE </a:t>
            </a:r>
            <a:r>
              <a:rPr lang="en-IN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ea typeface="Times New Roman" panose="02020603050405020304" pitchFamily="18" charset="0"/>
                <a:cs typeface="Times New Roman" panose="02020603050405020304" pitchFamily="18" charset="0"/>
              </a:rPr>
              <a:t>will return the minimum value it can store.</a:t>
            </a:r>
            <a:endParaRPr lang="en-IN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4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MAX_VALUE</a:t>
            </a:r>
            <a:r>
              <a:rPr kumimoji="0" lang="en-IN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N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will return the maximum value it can store.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85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Parsing the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b="1" dirty="0"/>
              <a:t>wrapper class</a:t>
            </a:r>
            <a:r>
              <a:rPr lang="en-IN" dirty="0"/>
              <a:t> we can </a:t>
            </a:r>
            <a:r>
              <a:rPr lang="en-IN" b="1" dirty="0"/>
              <a:t>parse string </a:t>
            </a:r>
            <a:r>
              <a:rPr lang="en-IN" dirty="0"/>
              <a:t>to any </a:t>
            </a:r>
            <a:r>
              <a:rPr lang="en-IN" b="1" dirty="0"/>
              <a:t>primitive datatype (Except char)</a:t>
            </a:r>
            <a:r>
              <a:rPr lang="en-IN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646" y="1501833"/>
            <a:ext cx="7696200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1"/>
            <a:endParaRPr lang="en-US" b="1" dirty="0">
              <a:solidFill>
                <a:srgbClr val="7F0055"/>
              </a:solidFill>
              <a:latin typeface="Consolas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b1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Byte.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parseByte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short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Short.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parseShort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Integer.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parseInt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long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Long.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parseLong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float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Float.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parseFloat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"10.5"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Double.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parseDouble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"10.5"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b2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Boolean.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parseBoolean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/>
              </a:rPr>
              <a:t>"true"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/>
              </a:rPr>
              <a:t>char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Character.parseCharacter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'a'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endParaRPr lang="en-US" b="1" i="1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6005946" y="1882833"/>
            <a:ext cx="2667000" cy="990600"/>
          </a:xfrm>
          <a:prstGeom prst="borderCallout1">
            <a:avLst>
              <a:gd name="adj1" fmla="val 50000"/>
              <a:gd name="adj2" fmla="val -119"/>
              <a:gd name="adj3" fmla="val 63702"/>
              <a:gd name="adj4" fmla="val -379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Note : for Integer class we have </a:t>
            </a:r>
            <a:r>
              <a:rPr lang="en-IN" b="1" dirty="0" err="1">
                <a:solidFill>
                  <a:srgbClr val="FF0000"/>
                </a:solidFill>
              </a:rPr>
              <a:t>parseInt</a:t>
            </a:r>
            <a:r>
              <a:rPr lang="en-IN" dirty="0">
                <a:solidFill>
                  <a:schemeClr val="tx1"/>
                </a:solidFill>
              </a:rPr>
              <a:t> not </a:t>
            </a:r>
            <a:r>
              <a:rPr lang="en-IN" b="1" dirty="0" err="1">
                <a:solidFill>
                  <a:srgbClr val="FF0000"/>
                </a:solidFill>
              </a:rPr>
              <a:t>parseInteger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9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5" grpId="1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BigInteger</a:t>
            </a:r>
            <a:r>
              <a:rPr lang="en-US" dirty="0"/>
              <a:t> and </a:t>
            </a:r>
            <a:r>
              <a:rPr lang="en-US" dirty="0" err="1"/>
              <a:t>BigDecimal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BigInteger</a:t>
            </a:r>
            <a:r>
              <a:rPr lang="en-US" dirty="0"/>
              <a:t> class found in </a:t>
            </a:r>
            <a:r>
              <a:rPr lang="en-US" dirty="0" err="1">
                <a:latin typeface="Consolas" panose="020B0609020204030204" pitchFamily="49" charset="0"/>
              </a:rPr>
              <a:t>java.math</a:t>
            </a:r>
            <a:r>
              <a:rPr lang="en-US" dirty="0"/>
              <a:t> package is used for mathematical operation which involves very big integer calculations that are outside the limit of all available primitive data types. </a:t>
            </a:r>
          </a:p>
          <a:p>
            <a:pPr lvl="1"/>
            <a:r>
              <a:rPr lang="en-US" dirty="0"/>
              <a:t>For example factorial of 100 contains 158 digits in it so we can’t store it in any primitive data type available.</a:t>
            </a:r>
          </a:p>
          <a:p>
            <a:pPr lvl="1"/>
            <a:r>
              <a:rPr lang="en-US" dirty="0"/>
              <a:t>There is no theoretical limit on the upper bound of the range because memory is allocated dynamically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9775" y="3396167"/>
            <a:ext cx="11202225" cy="1754326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java.math.BigInteger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DemoBigNumbers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bi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"1234567891234567891234567890"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bi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will return 1234567891234567891234567890</a:t>
            </a:r>
            <a:endParaRPr lang="en-US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3404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 bldLvl="5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BigDecimal</a:t>
            </a:r>
            <a:r>
              <a:rPr lang="en-US" dirty="0"/>
              <a:t> class found in </a:t>
            </a:r>
            <a:r>
              <a:rPr lang="en-US" dirty="0" err="1">
                <a:latin typeface="Consolas" panose="020B0609020204030204" pitchFamily="49" charset="0"/>
              </a:rPr>
              <a:t>java.math</a:t>
            </a:r>
            <a:r>
              <a:rPr lang="en-US" dirty="0"/>
              <a:t> package provides operation for arithmetic, comparison, hashing, rounding, manipulation and format conversion. </a:t>
            </a:r>
          </a:p>
          <a:p>
            <a:pPr lvl="1"/>
            <a:r>
              <a:rPr lang="en-US" dirty="0"/>
              <a:t>This method can handle very small and very big floating point numbers with great precision.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8450" y="2614291"/>
            <a:ext cx="8916227" cy="64633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"111111.000000000000000000025"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//111111.000000000000000000025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3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 bldLvl="5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Autoboxing</a:t>
            </a:r>
            <a:r>
              <a:rPr lang="en-US" dirty="0"/>
              <a:t> and Unboxing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11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Thank You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07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Object-Orientation?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84369" cy="5590565"/>
          </a:xfrm>
        </p:spPr>
        <p:txBody>
          <a:bodyPr/>
          <a:lstStyle/>
          <a:p>
            <a:r>
              <a:rPr lang="en-US" dirty="0"/>
              <a:t>Object-oriented modeling and design is a way of thinking about problems using models organized around real-world concepts.</a:t>
            </a:r>
          </a:p>
          <a:p>
            <a:r>
              <a:rPr lang="en-US" dirty="0"/>
              <a:t>The fundamental construct is object, which combine data structure and behavior.</a:t>
            </a:r>
          </a:p>
          <a:p>
            <a:r>
              <a:rPr lang="en-US" dirty="0"/>
              <a:t>Object-Oriented Models are useful for</a:t>
            </a:r>
          </a:p>
          <a:p>
            <a:pPr lvl="1"/>
            <a:r>
              <a:rPr lang="en-US" dirty="0"/>
              <a:t>Understanding problems</a:t>
            </a:r>
          </a:p>
          <a:p>
            <a:pPr lvl="1"/>
            <a:r>
              <a:rPr lang="en-US" dirty="0"/>
              <a:t>Communicating with application experts</a:t>
            </a:r>
          </a:p>
          <a:p>
            <a:pPr lvl="1"/>
            <a:r>
              <a:rPr lang="en-US" dirty="0"/>
              <a:t>Modeling enterprises</a:t>
            </a:r>
          </a:p>
          <a:p>
            <a:pPr lvl="1"/>
            <a:r>
              <a:rPr lang="en-US" dirty="0"/>
              <a:t>Preparing documentation</a:t>
            </a:r>
          </a:p>
          <a:p>
            <a:pPr lvl="1"/>
            <a:r>
              <a:rPr lang="en-US" dirty="0"/>
              <a:t>Designing System</a:t>
            </a:r>
          </a:p>
        </p:txBody>
      </p:sp>
      <p:pic>
        <p:nvPicPr>
          <p:cNvPr id="4098" name="Picture 2" descr="What is Object Oriented Programming (OOP) | Java Tutori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7184"/>
            <a:ext cx="5996131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1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Object-Orientated Languages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40733" y="8341657"/>
            <a:ext cx="3779293" cy="324066"/>
          </a:xfrm>
        </p:spPr>
        <p:txBody>
          <a:bodyPr>
            <a:normAutofit fontScale="85000" lnSpcReduction="20000"/>
          </a:bodyPr>
          <a:lstStyle/>
          <a:p>
            <a:endParaRPr lang="en-IN" dirty="0"/>
          </a:p>
        </p:txBody>
      </p:sp>
      <p:pic>
        <p:nvPicPr>
          <p:cNvPr id="7170" name="Picture 2" descr="Best Programming Languages to Learn in 20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458" y="1572555"/>
            <a:ext cx="2902935" cy="163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6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3083-D07A-4ED5-897B-A19FC044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" y="1025525"/>
          <a:ext cx="11843159" cy="45124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65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5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484"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Sr.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Content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b="1" dirty="0"/>
                        <a:t>T </a:t>
                      </a:r>
                      <a:r>
                        <a:rPr lang="en-US" b="1" dirty="0" err="1"/>
                        <a:t>Hrs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50000"/>
                        </a:lnSpc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 %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Introduction to JAVA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Object Oriented Concepts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Inheritance and Abstraction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88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Package, Exception Handling and Multithreading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 Programming and Collection Framework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2783" marR="2783" marT="2783" marB="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161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Object-Orientated Languages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982" r="27405"/>
          <a:stretch/>
        </p:blipFill>
        <p:spPr>
          <a:xfrm>
            <a:off x="523486" y="844096"/>
            <a:ext cx="1204685" cy="1657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4204" r="25639"/>
          <a:stretch/>
        </p:blipFill>
        <p:spPr>
          <a:xfrm>
            <a:off x="2445847" y="983894"/>
            <a:ext cx="1628876" cy="16085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675" y="1101781"/>
            <a:ext cx="1302776" cy="1462550"/>
          </a:xfrm>
          <a:prstGeom prst="rect">
            <a:avLst/>
          </a:prstGeom>
        </p:spPr>
      </p:pic>
      <p:pic>
        <p:nvPicPr>
          <p:cNvPr id="6160" name="Picture 16" descr="Python, vertical, logo Free Icon of Vecto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43" y="1101781"/>
            <a:ext cx="1482371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Visual Basic.NET Programming - Family Computer Cent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5" t="11741" r="21301"/>
          <a:stretch/>
        </p:blipFill>
        <p:spPr bwMode="auto">
          <a:xfrm>
            <a:off x="7446128" y="3263263"/>
            <a:ext cx="1524000" cy="126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53" y="3012630"/>
            <a:ext cx="1250950" cy="1250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l="20715" r="20938"/>
          <a:stretch/>
        </p:blipFill>
        <p:spPr>
          <a:xfrm>
            <a:off x="2667220" y="3002508"/>
            <a:ext cx="1186130" cy="1413207"/>
          </a:xfrm>
          <a:prstGeom prst="rect">
            <a:avLst/>
          </a:prstGeom>
        </p:spPr>
      </p:pic>
      <p:pic>
        <p:nvPicPr>
          <p:cNvPr id="6172" name="Picture 28" descr="Perl Language Logo Png, Transparent Png , Transparent Png Image - PNGitem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7" t="9941" r="22165" b="11379"/>
          <a:stretch/>
        </p:blipFill>
        <p:spPr bwMode="auto">
          <a:xfrm>
            <a:off x="4450970" y="3177700"/>
            <a:ext cx="2390186" cy="12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Objective-C Logo Vector (.SVG) Free Downloa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8" y="4774764"/>
            <a:ext cx="1362353" cy="136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DART – Google&amp;#39;s new programming language of tomorrow | FutureVision | R/G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33" y="5009292"/>
            <a:ext cx="1743060" cy="87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4950" y="2902964"/>
            <a:ext cx="2186880" cy="1362950"/>
          </a:xfrm>
          <a:prstGeom prst="rect">
            <a:avLst/>
          </a:prstGeom>
        </p:spPr>
      </p:pic>
      <p:pic>
        <p:nvPicPr>
          <p:cNvPr id="6180" name="Picture 36" descr="Scala (programming language) - Wikipedi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732" y="4889274"/>
            <a:ext cx="2167316" cy="99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2" name="Picture 38" descr="Weblizar Blog - Update yourself with all the latest tech news revolving  around wordpress all at one place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t="20976" r="8993" b="18072"/>
          <a:stretch/>
        </p:blipFill>
        <p:spPr bwMode="auto">
          <a:xfrm>
            <a:off x="7277031" y="5028394"/>
            <a:ext cx="1862194" cy="69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03966" y="1305417"/>
            <a:ext cx="1548848" cy="974187"/>
          </a:xfrm>
          <a:prstGeom prst="rect">
            <a:avLst/>
          </a:prstGeom>
        </p:spPr>
      </p:pic>
      <p:pic>
        <p:nvPicPr>
          <p:cNvPr id="6186" name="Picture 42" descr="R Programming – IT Teamwor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66" y="4825815"/>
            <a:ext cx="1653438" cy="123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44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vs. </a:t>
            </a:r>
            <a:br>
              <a:rPr lang="en-US" dirty="0"/>
            </a:br>
            <a:r>
              <a:rPr lang="en-US" dirty="0"/>
              <a:t>Procedure-Oriented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123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</a:t>
            </a:r>
            <a:r>
              <a:rPr lang="en-US" dirty="0" err="1"/>
              <a:t>vs</a:t>
            </a:r>
            <a:r>
              <a:rPr lang="en-US" dirty="0"/>
              <a:t> Procedure-Oriented Language</a:t>
            </a:r>
            <a:endParaRPr lang="en-IN" dirty="0"/>
          </a:p>
        </p:txBody>
      </p:sp>
      <p:pic>
        <p:nvPicPr>
          <p:cNvPr id="7172" name="Picture 4" descr="Establish the fundamental concept - Deepen your knowledge by learning Object  Oriented Programming (OOP) with Swift - OpenClassroo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31" y="879475"/>
            <a:ext cx="8496539" cy="528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92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Procedural Programming v/s Object Oriented Programming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2886" y="887460"/>
          <a:ext cx="11589884" cy="4922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4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4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452">
                <a:tc>
                  <a:txBody>
                    <a:bodyPr/>
                    <a:lstStyle/>
                    <a:p>
                      <a:r>
                        <a:rPr lang="en-US" dirty="0"/>
                        <a:t>Procedural Programming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Oriented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Program is divided into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 is divided into classes &amp;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The emphasis is</a:t>
                      </a:r>
                      <a:r>
                        <a:rPr lang="en-US" baseline="0" dirty="0"/>
                        <a:t> on doing things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emphasis</a:t>
                      </a:r>
                      <a:r>
                        <a:rPr lang="en-US" baseline="0" dirty="0"/>
                        <a:t> is on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Poor modeling to real world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modeling to real world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Difficult to maintain</a:t>
                      </a:r>
                      <a:r>
                        <a:rPr lang="en-US" baseline="0" dirty="0"/>
                        <a:t> large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 to maintain</a:t>
                      </a:r>
                      <a:r>
                        <a:rPr lang="en-US" baseline="0" dirty="0"/>
                        <a:t> large 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  <a:r>
                        <a:rPr lang="en-US" baseline="0" dirty="0"/>
                        <a:t> data security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data 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  <a:r>
                        <a:rPr lang="en-US" baseline="0" dirty="0"/>
                        <a:t> can’t be reused in another 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  <a:r>
                        <a:rPr lang="en-US" baseline="0" dirty="0"/>
                        <a:t> can be reused across the 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Not extensible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Extensible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Productivity is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Productivity is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Don’t provide</a:t>
                      </a:r>
                      <a:r>
                        <a:rPr lang="en-US" baseline="0" dirty="0"/>
                        <a:t> support for new 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support to</a:t>
                      </a:r>
                      <a:r>
                        <a:rPr lang="en-US" baseline="0" dirty="0"/>
                        <a:t> new data types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Don’t provide automatic</a:t>
                      </a:r>
                      <a:r>
                        <a:rPr lang="en-US" baseline="0" dirty="0"/>
                        <a:t> memory 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automatic memory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e.g. Pascal, C, Basic, Fortran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e.g. C++, C#, 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24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93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  <a:endParaRPr lang="en-IN" dirty="0"/>
          </a:p>
        </p:txBody>
      </p:sp>
      <p:pic>
        <p:nvPicPr>
          <p:cNvPr id="1026" name="Picture 2" descr="Java OOPs Concepts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/>
          <a:stretch/>
        </p:blipFill>
        <p:spPr bwMode="auto">
          <a:xfrm>
            <a:off x="2665585" y="1385887"/>
            <a:ext cx="686083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451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2919613" y="1608852"/>
            <a:ext cx="1323833" cy="4063571"/>
          </a:xfrm>
          <a:prstGeom prst="fram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558654" y="3348249"/>
            <a:ext cx="20457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Inheritance</a:t>
            </a:r>
            <a:endParaRPr lang="en-IN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2922623" y="1067267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22623" y="6025748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005529" y="1338059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005529" y="5754955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ame 10"/>
          <p:cNvSpPr/>
          <p:nvPr/>
        </p:nvSpPr>
        <p:spPr>
          <a:xfrm>
            <a:off x="4680530" y="1608852"/>
            <a:ext cx="1323833" cy="4063571"/>
          </a:xfrm>
          <a:prstGeom prst="fram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65496" y="3348249"/>
            <a:ext cx="255390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Polymorphism</a:t>
            </a:r>
            <a:endParaRPr lang="en-IN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4683540" y="1067267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683540" y="6025748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766446" y="1338059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4766446" y="5754955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ame 22"/>
          <p:cNvSpPr/>
          <p:nvPr/>
        </p:nvSpPr>
        <p:spPr>
          <a:xfrm>
            <a:off x="6365571" y="1608852"/>
            <a:ext cx="1323833" cy="4063571"/>
          </a:xfrm>
          <a:prstGeom prst="fram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778589" y="3348249"/>
            <a:ext cx="24978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Encapsulation</a:t>
            </a:r>
            <a:endParaRPr lang="en-IN" sz="3200" b="1" dirty="0"/>
          </a:p>
        </p:txBody>
      </p:sp>
      <p:sp>
        <p:nvSpPr>
          <p:cNvPr id="25" name="Rectangle 24"/>
          <p:cNvSpPr/>
          <p:nvPr/>
        </p:nvSpPr>
        <p:spPr>
          <a:xfrm>
            <a:off x="6368581" y="1067267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6368581" y="6025748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6451487" y="1338059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6451487" y="5754955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ame 34"/>
          <p:cNvSpPr/>
          <p:nvPr/>
        </p:nvSpPr>
        <p:spPr>
          <a:xfrm>
            <a:off x="7973005" y="1576130"/>
            <a:ext cx="1323833" cy="4063571"/>
          </a:xfrm>
          <a:prstGeom prst="frame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7583992" y="3315527"/>
            <a:ext cx="21018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Abstraction</a:t>
            </a:r>
            <a:endParaRPr lang="en-IN" sz="3200" b="1" dirty="0"/>
          </a:p>
        </p:txBody>
      </p:sp>
      <p:sp>
        <p:nvSpPr>
          <p:cNvPr id="37" name="Rectangle 36"/>
          <p:cNvSpPr/>
          <p:nvPr/>
        </p:nvSpPr>
        <p:spPr>
          <a:xfrm>
            <a:off x="7976015" y="1034545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7976015" y="5993026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058921" y="1305337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058921" y="5722233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10074" y="500765"/>
            <a:ext cx="6591869" cy="5064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Pillars of OOP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9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35" grpId="0" animBg="1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Inheritance – Newsdiaryonline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572" y="1587205"/>
            <a:ext cx="2620401" cy="19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7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pic>
        <p:nvPicPr>
          <p:cNvPr id="2050" name="Picture 2" descr="There&amp;#39;s So Much I Could Write About | Mcdonald Up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" y="863444"/>
            <a:ext cx="3981450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231" b="20486"/>
          <a:stretch/>
        </p:blipFill>
        <p:spPr>
          <a:xfrm>
            <a:off x="4666343" y="863445"/>
            <a:ext cx="5914571" cy="480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4158371"/>
            <a:ext cx="11929641" cy="22956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All of the classes have common attributes (</a:t>
            </a:r>
            <a:r>
              <a:rPr lang="en-US" dirty="0">
                <a:solidFill>
                  <a:srgbClr val="002060"/>
                </a:solidFill>
              </a:rPr>
              <a:t>Age, Height, Weight</a:t>
            </a:r>
            <a:r>
              <a:rPr lang="en-US" dirty="0"/>
              <a:t>) and methods (</a:t>
            </a:r>
            <a:r>
              <a:rPr lang="en-US" dirty="0">
                <a:solidFill>
                  <a:srgbClr val="002060"/>
                </a:solidFill>
              </a:rPr>
              <a:t>Walk, Talk, Eat</a:t>
            </a:r>
            <a:r>
              <a:rPr lang="en-US" dirty="0"/>
              <a:t>). </a:t>
            </a:r>
          </a:p>
          <a:p>
            <a:r>
              <a:rPr lang="en-US" dirty="0"/>
              <a:t>However, they have some special skills like Diagnose, </a:t>
            </a:r>
            <a:r>
              <a:rPr lang="en-US" dirty="0" err="1"/>
              <a:t>Playfootball</a:t>
            </a:r>
            <a:r>
              <a:rPr lang="en-US" dirty="0"/>
              <a:t> and </a:t>
            </a:r>
            <a:r>
              <a:rPr lang="en-US" dirty="0" err="1"/>
              <a:t>Runbusiness</a:t>
            </a:r>
            <a:r>
              <a:rPr lang="en-US" dirty="0"/>
              <a:t>.</a:t>
            </a:r>
          </a:p>
          <a:p>
            <a:r>
              <a:rPr lang="en-US" dirty="0"/>
              <a:t>In each of the classes, you would be copying the same code for Walk, Talk and Eat for each character.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804575" y="1294775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Diagnose()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803606" y="881771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3880" y="1276448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Playfootball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52911" y="863444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84853" y="1280306"/>
            <a:ext cx="2674800" cy="2819400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</a:rPr>
              <a:t>Attributes: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Age, Height, Weight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Methods:</a:t>
            </a:r>
          </a:p>
          <a:p>
            <a:r>
              <a:rPr lang="en-IN" sz="2400" dirty="0">
                <a:solidFill>
                  <a:schemeClr val="tx1"/>
                </a:solidFill>
              </a:rPr>
              <a:t>Talk()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Walk()</a:t>
            </a:r>
          </a:p>
          <a:p>
            <a:r>
              <a:rPr lang="en-IN" sz="2400" dirty="0">
                <a:solidFill>
                  <a:schemeClr val="tx1"/>
                </a:solidFill>
              </a:rPr>
              <a:t>Eat()</a:t>
            </a:r>
          </a:p>
          <a:p>
            <a:r>
              <a:rPr lang="en-IN" sz="2400" dirty="0" err="1">
                <a:solidFill>
                  <a:schemeClr val="tx1"/>
                </a:solidFill>
              </a:rPr>
              <a:t>Runbusiness</a:t>
            </a:r>
            <a:r>
              <a:rPr lang="en-IN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83884" y="867302"/>
            <a:ext cx="2673756" cy="368808"/>
          </a:xfrm>
          <a:prstGeom prst="round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862277" y="2518793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4696258" y="2493718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7535862" y="2486004"/>
            <a:ext cx="965514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9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3733800"/>
            <a:ext cx="10515600" cy="2852737"/>
          </a:xfrm>
        </p:spPr>
        <p:txBody>
          <a:bodyPr/>
          <a:lstStyle/>
          <a:p>
            <a:r>
              <a:rPr lang="en-US" dirty="0"/>
              <a:t>Unit-2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257800"/>
            <a:ext cx="0" cy="1600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5763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87730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we will learn</a:t>
            </a:r>
          </a:p>
          <a:p>
            <a:pPr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Thinking of Class</a:t>
            </a:r>
          </a:p>
          <a:p>
            <a:pPr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Object and its relationships</a:t>
            </a:r>
          </a:p>
          <a:p>
            <a:pPr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Object Oriented Programming Concepts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Encapsulation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Inheritance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Polymorphism</a:t>
            </a:r>
          </a:p>
          <a:p>
            <a:pPr lvl="1" indent="446088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Abstraction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Class, object, object reference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Method, method overloading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constructor, constructor overloading 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recursion, passing and returning object, 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this and static keyword, access control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nested class</a:t>
            </a:r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String, </a:t>
            </a:r>
            <a:r>
              <a:rPr lang="en-US" sz="2000" dirty="0" err="1"/>
              <a:t>StringBuffer</a:t>
            </a:r>
            <a:endParaRPr lang="en-US" sz="2000" dirty="0"/>
          </a:p>
          <a:p>
            <a:pPr marL="449263" lvl="1" indent="-342900"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2000" dirty="0"/>
              <a:t>Math Class, Wrapper classes</a:t>
            </a:r>
          </a:p>
          <a:p>
            <a:pPr lvl="1" indent="446088"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24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12819" cy="5590565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en-US" dirty="0"/>
              <a:t>The </a:t>
            </a:r>
            <a:r>
              <a:rPr lang="en-IN" dirty="0">
                <a:solidFill>
                  <a:srgbClr val="002060"/>
                </a:solidFill>
              </a:rPr>
              <a:t>mechanism</a:t>
            </a:r>
            <a:r>
              <a:rPr lang="en-IN" dirty="0"/>
              <a:t> </a:t>
            </a:r>
            <a:r>
              <a:rPr lang="en-US" dirty="0"/>
              <a:t>of a class to derive </a:t>
            </a:r>
            <a:r>
              <a:rPr lang="en-US" dirty="0">
                <a:solidFill>
                  <a:srgbClr val="002060"/>
                </a:solidFill>
              </a:rPr>
              <a:t>properties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characteristics</a:t>
            </a:r>
            <a:r>
              <a:rPr lang="en-US" dirty="0"/>
              <a:t> from another class is called </a:t>
            </a:r>
            <a:r>
              <a:rPr lang="en-US" b="1" dirty="0">
                <a:solidFill>
                  <a:srgbClr val="002060"/>
                </a:solidFill>
              </a:rPr>
              <a:t>Inheritance</a:t>
            </a:r>
            <a:r>
              <a:rPr lang="en-US" dirty="0"/>
              <a:t>. </a:t>
            </a:r>
          </a:p>
          <a:p>
            <a:pPr>
              <a:buClr>
                <a:srgbClr val="002060"/>
              </a:buClr>
            </a:pPr>
            <a:r>
              <a:rPr lang="en-US" dirty="0"/>
              <a:t>It is the most important feature of Object Oriented Programming. </a:t>
            </a:r>
          </a:p>
          <a:p>
            <a:pPr>
              <a:buClr>
                <a:srgbClr val="002060"/>
              </a:buClr>
            </a:pPr>
            <a:r>
              <a:rPr lang="en-US" dirty="0"/>
              <a:t>Inheritance is the process, by which class can </a:t>
            </a:r>
            <a:r>
              <a:rPr lang="en-US" dirty="0">
                <a:solidFill>
                  <a:srgbClr val="002060"/>
                </a:solidFill>
              </a:rPr>
              <a:t>acquire(reuse)</a:t>
            </a:r>
            <a:r>
              <a:rPr lang="en-US" dirty="0"/>
              <a:t> the </a:t>
            </a:r>
            <a:r>
              <a:rPr lang="en-US" dirty="0">
                <a:solidFill>
                  <a:srgbClr val="002060"/>
                </a:solidFill>
              </a:rPr>
              <a:t>properties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methods</a:t>
            </a:r>
            <a:r>
              <a:rPr lang="en-US" dirty="0"/>
              <a:t> of another class.</a:t>
            </a:r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Base Class: </a:t>
            </a:r>
            <a:r>
              <a:rPr lang="en-US" dirty="0"/>
              <a:t>The class whose properties are inherited by sub class is called </a:t>
            </a:r>
            <a:r>
              <a:rPr lang="en-US" dirty="0">
                <a:solidFill>
                  <a:srgbClr val="002060"/>
                </a:solidFill>
              </a:rPr>
              <a:t>Base Class/Super class/Parent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</a:t>
            </a:r>
            <a:endParaRPr lang="en-US" b="1" dirty="0"/>
          </a:p>
          <a:p>
            <a:pPr>
              <a:buClr>
                <a:srgbClr val="002060"/>
              </a:buClr>
            </a:pPr>
            <a:r>
              <a:rPr lang="en-US" b="1" dirty="0">
                <a:solidFill>
                  <a:srgbClr val="002060"/>
                </a:solidFill>
              </a:rPr>
              <a:t>Derived Class:</a:t>
            </a:r>
            <a:r>
              <a:rPr lang="en-US" dirty="0"/>
              <a:t> The class that inherits properties from another class is called </a:t>
            </a:r>
            <a:r>
              <a:rPr lang="en-US" dirty="0">
                <a:solidFill>
                  <a:srgbClr val="002060"/>
                </a:solidFill>
              </a:rPr>
              <a:t>Sub class/Derived Class/Child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/>
              <a:t>. </a:t>
            </a:r>
          </a:p>
          <a:p>
            <a:pPr>
              <a:buClr>
                <a:srgbClr val="002060"/>
              </a:buClr>
            </a:pPr>
            <a:r>
              <a:rPr lang="en-US" dirty="0"/>
              <a:t>Inheritance is implemented using super class and sub class relationship in object-oriented languages.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463318" y="960963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0613551" y="1711589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9463318" y="2531274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06480" y="3898765"/>
            <a:ext cx="2674800" cy="893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/>
              <a:t>Diagnose()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5511" y="3485761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Doctor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9998" y="3880437"/>
            <a:ext cx="2674800" cy="911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Playfootball</a:t>
            </a:r>
            <a:r>
              <a:rPr lang="en-IN" sz="2400" dirty="0"/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3242" y="3467434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Footballer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7286758" y="3881416"/>
            <a:ext cx="2674800" cy="910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Runbusiness</a:t>
            </a:r>
            <a:r>
              <a:rPr lang="en-IN" sz="2400" dirty="0"/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85789" y="3468413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Businessman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42272" y="1517292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/>
              <a:t>Age, Height, Weight</a:t>
            </a:r>
          </a:p>
          <a:p>
            <a:r>
              <a:rPr lang="en-IN" sz="2400" b="1" dirty="0"/>
              <a:t>Methods:</a:t>
            </a:r>
          </a:p>
          <a:p>
            <a:r>
              <a:rPr lang="en-IN" sz="2400" dirty="0"/>
              <a:t>Talk() , Walk(), Eat()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1303" y="1104288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Person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42390" y="2363291"/>
            <a:ext cx="1499883" cy="112246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  <a:endCxn id="9" idx="0"/>
          </p:cNvCxnSpPr>
          <p:nvPr/>
        </p:nvCxnSpPr>
        <p:spPr>
          <a:xfrm>
            <a:off x="7117072" y="2363292"/>
            <a:ext cx="1505595" cy="1105121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650825" y="3338139"/>
            <a:ext cx="25814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>
          <a:xfrm>
            <a:off x="7285789" y="820154"/>
            <a:ext cx="2552229" cy="1257475"/>
          </a:xfrm>
          <a:prstGeom prst="wedgeEllipseCallout">
            <a:avLst>
              <a:gd name="adj1" fmla="val -55712"/>
              <a:gd name="adj2" fmla="val -198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class Person is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Base class</a:t>
            </a:r>
          </a:p>
        </p:txBody>
      </p:sp>
      <p:sp>
        <p:nvSpPr>
          <p:cNvPr id="16" name="Oval 15"/>
          <p:cNvSpPr/>
          <p:nvPr/>
        </p:nvSpPr>
        <p:spPr>
          <a:xfrm>
            <a:off x="4191492" y="5059297"/>
            <a:ext cx="3258093" cy="1394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These classes are called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Derived class</a:t>
            </a:r>
          </a:p>
        </p:txBody>
      </p:sp>
      <p:sp>
        <p:nvSpPr>
          <p:cNvPr id="17" name="Freeform 16"/>
          <p:cNvSpPr/>
          <p:nvPr/>
        </p:nvSpPr>
        <p:spPr>
          <a:xfrm>
            <a:off x="1307845" y="2810761"/>
            <a:ext cx="2817366" cy="2895600"/>
          </a:xfrm>
          <a:custGeom>
            <a:avLst/>
            <a:gdLst>
              <a:gd name="connsiteX0" fmla="*/ 2969664 w 2969664"/>
              <a:gd name="connsiteY0" fmla="*/ 2811500 h 2811500"/>
              <a:gd name="connsiteX1" fmla="*/ 192174 w 2969664"/>
              <a:gd name="connsiteY1" fmla="*/ 2209520 h 2811500"/>
              <a:gd name="connsiteX2" fmla="*/ 329334 w 2969664"/>
              <a:gd name="connsiteY2" fmla="*/ 83540 h 2811500"/>
              <a:gd name="connsiteX3" fmla="*/ 1053234 w 2969664"/>
              <a:gd name="connsiteY3" fmla="*/ 632180 h 28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664" h="2811500">
                <a:moveTo>
                  <a:pt x="2969664" y="2811500"/>
                </a:moveTo>
                <a:cubicBezTo>
                  <a:pt x="1800946" y="2737840"/>
                  <a:pt x="632229" y="2664180"/>
                  <a:pt x="192174" y="2209520"/>
                </a:cubicBezTo>
                <a:cubicBezTo>
                  <a:pt x="-247881" y="1754860"/>
                  <a:pt x="185824" y="346430"/>
                  <a:pt x="329334" y="83540"/>
                </a:cubicBezTo>
                <a:cubicBezTo>
                  <a:pt x="472844" y="-179350"/>
                  <a:pt x="763039" y="226415"/>
                  <a:pt x="1053234" y="63218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449585" y="2658361"/>
            <a:ext cx="2842431" cy="3047999"/>
          </a:xfrm>
          <a:custGeom>
            <a:avLst/>
            <a:gdLst>
              <a:gd name="connsiteX0" fmla="*/ 0 w 3168437"/>
              <a:gd name="connsiteY0" fmla="*/ 2880614 h 2880614"/>
              <a:gd name="connsiteX1" fmla="*/ 3028950 w 3168437"/>
              <a:gd name="connsiteY1" fmla="*/ 2248154 h 2880614"/>
              <a:gd name="connsiteX2" fmla="*/ 2606040 w 3168437"/>
              <a:gd name="connsiteY2" fmla="*/ 80264 h 2880614"/>
              <a:gd name="connsiteX3" fmla="*/ 2114550 w 3168437"/>
              <a:gd name="connsiteY3" fmla="*/ 674624 h 288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437" h="2880614">
                <a:moveTo>
                  <a:pt x="0" y="2880614"/>
                </a:moveTo>
                <a:cubicBezTo>
                  <a:pt x="1297305" y="2797746"/>
                  <a:pt x="2594610" y="2714879"/>
                  <a:pt x="3028950" y="2248154"/>
                </a:cubicBezTo>
                <a:cubicBezTo>
                  <a:pt x="3463290" y="1781429"/>
                  <a:pt x="2758440" y="342519"/>
                  <a:pt x="2606040" y="80264"/>
                </a:cubicBezTo>
                <a:cubicBezTo>
                  <a:pt x="2453640" y="-181991"/>
                  <a:pt x="2284095" y="246316"/>
                  <a:pt x="2114550" y="674624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18"/>
          <p:cNvSpPr/>
          <p:nvPr/>
        </p:nvSpPr>
        <p:spPr>
          <a:xfrm>
            <a:off x="6748217" y="3339116"/>
            <a:ext cx="717317" cy="1979302"/>
          </a:xfrm>
          <a:custGeom>
            <a:avLst/>
            <a:gdLst>
              <a:gd name="connsiteX0" fmla="*/ 361950 w 717317"/>
              <a:gd name="connsiteY0" fmla="*/ 2119218 h 2119218"/>
              <a:gd name="connsiteX1" fmla="*/ 681990 w 717317"/>
              <a:gd name="connsiteY1" fmla="*/ 1631538 h 2119218"/>
              <a:gd name="connsiteX2" fmla="*/ 632460 w 717317"/>
              <a:gd name="connsiteY2" fmla="*/ 96108 h 2119218"/>
              <a:gd name="connsiteX3" fmla="*/ 0 w 717317"/>
              <a:gd name="connsiteY3" fmla="*/ 290418 h 21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17" h="2119218">
                <a:moveTo>
                  <a:pt x="361950" y="2119218"/>
                </a:moveTo>
                <a:cubicBezTo>
                  <a:pt x="499427" y="2043970"/>
                  <a:pt x="636905" y="1968723"/>
                  <a:pt x="681990" y="1631538"/>
                </a:cubicBezTo>
                <a:cubicBezTo>
                  <a:pt x="727075" y="1294353"/>
                  <a:pt x="746125" y="319628"/>
                  <a:pt x="632460" y="96108"/>
                </a:cubicBezTo>
                <a:cubicBezTo>
                  <a:pt x="518795" y="-127412"/>
                  <a:pt x="259397" y="81503"/>
                  <a:pt x="0" y="290418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5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33375" y="4268344"/>
            <a:ext cx="2674800" cy="89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Private_vehicle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1632406" y="3855340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Car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6893" y="4250017"/>
            <a:ext cx="2674800" cy="91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Public_vehicle</a:t>
            </a:r>
            <a:endParaRPr lang="en-IN" sz="2400" dirty="0"/>
          </a:p>
        </p:txBody>
      </p:sp>
      <p:sp>
        <p:nvSpPr>
          <p:cNvPr id="7" name="Rectangle 6"/>
          <p:cNvSpPr/>
          <p:nvPr/>
        </p:nvSpPr>
        <p:spPr>
          <a:xfrm>
            <a:off x="4470137" y="3837013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Bus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3653" y="4250995"/>
            <a:ext cx="2674800" cy="91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Goods_vehicle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7312684" y="3837992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Truck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9167" y="1667131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/>
              <a:t>Engine_no</a:t>
            </a:r>
            <a:r>
              <a:rPr lang="en-IN" sz="2400" dirty="0"/>
              <a:t>, </a:t>
            </a:r>
            <a:r>
              <a:rPr lang="en-IN" sz="2400" dirty="0" err="1"/>
              <a:t>color</a:t>
            </a:r>
            <a:endParaRPr lang="en-IN" sz="2400" dirty="0"/>
          </a:p>
          <a:p>
            <a:r>
              <a:rPr lang="en-IN" sz="2400" b="1" dirty="0"/>
              <a:t>Methods:</a:t>
            </a:r>
          </a:p>
          <a:p>
            <a:r>
              <a:rPr lang="en-IN" sz="2400" dirty="0" err="1"/>
              <a:t>apply_breaks</a:t>
            </a:r>
            <a:r>
              <a:rPr lang="en-IN" sz="2400" dirty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8198" y="1254127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class Vehicle</a:t>
            </a:r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69285" y="2513130"/>
            <a:ext cx="1499883" cy="134220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</p:cNvCxnSpPr>
          <p:nvPr/>
        </p:nvCxnSpPr>
        <p:spPr>
          <a:xfrm>
            <a:off x="7143967" y="2513131"/>
            <a:ext cx="1505595" cy="1327740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567850" y="3597848"/>
            <a:ext cx="47788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6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733644" cy="5590565"/>
          </a:xfrm>
        </p:spPr>
        <p:txBody>
          <a:bodyPr/>
          <a:lstStyle/>
          <a:p>
            <a:r>
              <a:rPr lang="en-IN" dirty="0"/>
              <a:t>Promotes reusability</a:t>
            </a:r>
          </a:p>
          <a:p>
            <a:pPr lvl="1"/>
            <a:r>
              <a:rPr lang="en-US" dirty="0"/>
              <a:t>When an existing code is reused, it leads to less development and maintenance costs.</a:t>
            </a:r>
          </a:p>
          <a:p>
            <a:r>
              <a:rPr lang="en-US" dirty="0"/>
              <a:t>It is used to generate more </a:t>
            </a:r>
            <a:r>
              <a:rPr lang="en-US" b="1" dirty="0"/>
              <a:t>dominant objects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Avoids</a:t>
            </a:r>
            <a:r>
              <a:rPr lang="en-US" dirty="0"/>
              <a:t> </a:t>
            </a:r>
            <a:r>
              <a:rPr lang="en-US" b="1" dirty="0"/>
              <a:t>duplicity</a:t>
            </a:r>
            <a:r>
              <a:rPr lang="en-US" dirty="0"/>
              <a:t> and data </a:t>
            </a:r>
            <a:r>
              <a:rPr lang="en-US" b="1" dirty="0"/>
              <a:t>redundancy</a:t>
            </a:r>
            <a:r>
              <a:rPr lang="en-US" dirty="0"/>
              <a:t>.</a:t>
            </a:r>
          </a:p>
          <a:p>
            <a:r>
              <a:rPr lang="en-US" dirty="0"/>
              <a:t>Inheritance makes the sub classes follow a standard interface.</a:t>
            </a:r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8911988" y="1337481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0062221" y="2088107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8911988" y="2907792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1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096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Polymorphism</a:t>
            </a:r>
            <a:endParaRPr lang="en-IN" dirty="0"/>
          </a:p>
        </p:txBody>
      </p:sp>
      <p:pic>
        <p:nvPicPr>
          <p:cNvPr id="4098" name="Picture 2" descr="Skillpundit | Polymorphism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21" y="2201535"/>
            <a:ext cx="5605279" cy="33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ustomer Icon - Download in Line Styl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50" y="2201535"/>
            <a:ext cx="896471" cy="8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ck to home, bus, coming, passenger, school bus, student, student coming 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45" y="3188095"/>
            <a:ext cx="810605" cy="8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hool Student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7" y="3895575"/>
            <a:ext cx="797634" cy="7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oy, family, father, man, son, male, people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70" y="4615675"/>
            <a:ext cx="873359" cy="8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436" y="1040869"/>
            <a:ext cx="10237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Polymorphism</a:t>
            </a:r>
            <a:r>
              <a:rPr lang="en-US" sz="2400" dirty="0"/>
              <a:t>: It is a Greek term means, </a:t>
            </a:r>
            <a:r>
              <a:rPr lang="en-US" sz="2400" b="1" i="1" dirty="0">
                <a:solidFill>
                  <a:srgbClr val="002060"/>
                </a:solidFill>
              </a:rPr>
              <a:t>“</a:t>
            </a:r>
            <a:r>
              <a:rPr lang="en-US" sz="2400" b="1" i="1" u="sng" dirty="0">
                <a:solidFill>
                  <a:srgbClr val="002060"/>
                </a:solidFill>
              </a:rPr>
              <a:t>One name many Forms</a:t>
            </a:r>
            <a:r>
              <a:rPr lang="en-US" sz="2400" b="1" i="1" dirty="0">
                <a:solidFill>
                  <a:srgbClr val="002060"/>
                </a:solidFill>
              </a:rPr>
              <a:t>”</a:t>
            </a:r>
          </a:p>
          <a:p>
            <a:endParaRPr lang="en-IN" sz="2400" b="1" i="1" dirty="0">
              <a:solidFill>
                <a:srgbClr val="301B9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5366" y="1871866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morphism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1823" y="2639489"/>
            <a:ext cx="1577788" cy="611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Poly: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Many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26660" y="2639490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Morphism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Types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" name="Straight Arrow Connector 3"/>
          <p:cNvCxnSpPr>
            <a:stCxn id="9" idx="2"/>
            <a:endCxn id="18" idx="0"/>
          </p:cNvCxnSpPr>
          <p:nvPr/>
        </p:nvCxnSpPr>
        <p:spPr>
          <a:xfrm flipH="1">
            <a:off x="1570717" y="2420471"/>
            <a:ext cx="903543" cy="21901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9" idx="2"/>
            <a:endCxn id="19" idx="0"/>
          </p:cNvCxnSpPr>
          <p:nvPr/>
        </p:nvCxnSpPr>
        <p:spPr>
          <a:xfrm>
            <a:off x="2474260" y="2420471"/>
            <a:ext cx="941294" cy="21901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1"/>
          <p:cNvSpPr txBox="1">
            <a:spLocks/>
          </p:cNvSpPr>
          <p:nvPr/>
        </p:nvSpPr>
        <p:spPr>
          <a:xfrm>
            <a:off x="143436" y="3593397"/>
            <a:ext cx="5546814" cy="2219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Most important concept of object oriented programming</a:t>
            </a:r>
          </a:p>
          <a:p>
            <a:pPr algn="l"/>
            <a:r>
              <a:rPr lang="en-US" dirty="0"/>
              <a:t>In </a:t>
            </a:r>
            <a:r>
              <a:rPr lang="en-US" dirty="0">
                <a:solidFill>
                  <a:srgbClr val="002060"/>
                </a:solidFill>
              </a:rPr>
              <a:t>OOP</a:t>
            </a:r>
            <a:r>
              <a:rPr lang="en-US" dirty="0"/>
              <a:t>, Polymorphism is the ability of an object to take on many forms.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93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Polymorphism is the method in an object-oriented programming language that does different things depending on the class of the object which calls it.</a:t>
            </a:r>
          </a:p>
          <a:p>
            <a:r>
              <a:rPr lang="en-US" dirty="0"/>
              <a:t>Polymorphism can be implemented using the concept of 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50990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61190" cy="5590565"/>
          </a:xfrm>
        </p:spPr>
        <p:txBody>
          <a:bodyPr/>
          <a:lstStyle/>
          <a:p>
            <a:r>
              <a:rPr lang="en-US" dirty="0"/>
              <a:t>Single variable can be used to store multiple data types.</a:t>
            </a:r>
          </a:p>
          <a:p>
            <a:r>
              <a:rPr lang="en-US" dirty="0"/>
              <a:t>Easy to </a:t>
            </a:r>
            <a:r>
              <a:rPr lang="en-US" dirty="0">
                <a:solidFill>
                  <a:srgbClr val="002060"/>
                </a:solidFill>
              </a:rPr>
              <a:t>debug</a:t>
            </a:r>
            <a:r>
              <a:rPr lang="en-US" dirty="0"/>
              <a:t> the codes.</a:t>
            </a:r>
          </a:p>
          <a:p>
            <a:r>
              <a:rPr lang="en-US" dirty="0"/>
              <a:t>It allows to perform a </a:t>
            </a:r>
            <a:r>
              <a:rPr lang="en-US" dirty="0">
                <a:solidFill>
                  <a:srgbClr val="002060"/>
                </a:solidFill>
              </a:rPr>
              <a:t>single act in different ways</a:t>
            </a:r>
            <a:r>
              <a:rPr lang="en-US" dirty="0"/>
              <a:t>.</a:t>
            </a:r>
          </a:p>
          <a:p>
            <a:r>
              <a:rPr lang="en-US" dirty="0"/>
              <a:t>Polymorphism allows the object to decide which form of the function to implement at compile-time (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) as well as run-time (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/>
              <a:t>).</a:t>
            </a:r>
          </a:p>
          <a:p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coupling, </a:t>
            </a:r>
            <a:r>
              <a:rPr lang="en-US" dirty="0">
                <a:solidFill>
                  <a:srgbClr val="002060"/>
                </a:solidFill>
              </a:rPr>
              <a:t>increases</a:t>
            </a:r>
            <a:r>
              <a:rPr lang="en-US" dirty="0"/>
              <a:t> reusability and makes code </a:t>
            </a:r>
            <a:r>
              <a:rPr lang="en-US" dirty="0">
                <a:solidFill>
                  <a:srgbClr val="002060"/>
                </a:solidFill>
              </a:rPr>
              <a:t>easier</a:t>
            </a:r>
            <a:r>
              <a:rPr lang="en-US" dirty="0"/>
              <a:t> to read. 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3623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difference between encapsulation and abstraction concepts - Stack Overflo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7" y="1016001"/>
            <a:ext cx="6343618" cy="31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5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pic>
        <p:nvPicPr>
          <p:cNvPr id="2050" name="Picture 2" descr="Capsule by Parichay Sood on Dribbb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75017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42933" y="1637052"/>
            <a:ext cx="2786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Variables/Data Members</a:t>
            </a:r>
            <a:endParaRPr lang="en-IN" sz="20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0439" y="5209097"/>
            <a:ext cx="126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73BB7"/>
                </a:solidFill>
              </a:rPr>
              <a:t>Methods()</a:t>
            </a:r>
            <a:endParaRPr lang="en-IN" sz="2000" b="1" dirty="0">
              <a:solidFill>
                <a:srgbClr val="673BB7"/>
              </a:solidFill>
            </a:endParaRP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6851277" y="1837107"/>
            <a:ext cx="1591656" cy="68638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707071" y="4613705"/>
            <a:ext cx="1843368" cy="795447"/>
          </a:xfrm>
          <a:prstGeom prst="straightConnector1">
            <a:avLst/>
          </a:prstGeom>
          <a:ln w="28575">
            <a:solidFill>
              <a:srgbClr val="673B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8706698" y="2947800"/>
            <a:ext cx="663388" cy="1344706"/>
          </a:xfrm>
          <a:prstGeom prst="rightBrace">
            <a:avLst/>
          </a:prstGeom>
          <a:ln w="349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9796349" y="3389320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Class</a:t>
            </a:r>
            <a:endParaRPr lang="en-IN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4243388" y="1679396"/>
            <a:ext cx="7836040" cy="4037229"/>
          </a:xfrm>
          <a:prstGeom prst="flowChartTerminator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868626" y="1117202"/>
            <a:ext cx="226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Encapsulation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01449" y="4099153"/>
            <a:ext cx="4141939" cy="2219887"/>
          </a:xfrm>
        </p:spPr>
        <p:txBody>
          <a:bodyPr/>
          <a:lstStyle/>
          <a:p>
            <a:r>
              <a:rPr lang="en-US" dirty="0"/>
              <a:t>The action of enclosing something in.</a:t>
            </a:r>
          </a:p>
          <a:p>
            <a:pPr algn="l"/>
            <a:r>
              <a:rPr lang="en-US" dirty="0"/>
              <a:t>In </a:t>
            </a:r>
            <a:r>
              <a:rPr lang="en-US" dirty="0">
                <a:solidFill>
                  <a:srgbClr val="301B92"/>
                </a:solidFill>
              </a:rPr>
              <a:t>OOP</a:t>
            </a:r>
            <a:r>
              <a:rPr lang="en-US" dirty="0"/>
              <a:t>, </a:t>
            </a:r>
            <a:r>
              <a:rPr lang="en-US" b="1" dirty="0"/>
              <a:t>encapsulation</a:t>
            </a:r>
            <a:r>
              <a:rPr lang="en-US" dirty="0"/>
              <a:t> refers to the </a:t>
            </a:r>
            <a:r>
              <a:rPr lang="en-US" dirty="0">
                <a:solidFill>
                  <a:srgbClr val="301B92"/>
                </a:solidFill>
              </a:rPr>
              <a:t>bundling</a:t>
            </a:r>
            <a:r>
              <a:rPr lang="en-US" dirty="0"/>
              <a:t> of </a:t>
            </a:r>
            <a:r>
              <a:rPr lang="en-US" dirty="0">
                <a:solidFill>
                  <a:srgbClr val="301B92"/>
                </a:solidFill>
              </a:rPr>
              <a:t>data</a:t>
            </a:r>
            <a:r>
              <a:rPr lang="en-US" dirty="0"/>
              <a:t> with the </a:t>
            </a:r>
            <a:r>
              <a:rPr lang="en-US" dirty="0">
                <a:solidFill>
                  <a:srgbClr val="301B92"/>
                </a:solidFill>
              </a:rPr>
              <a:t>methods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398A39-DA79-443A-B149-0FEF04D5E58D}"/>
              </a:ext>
            </a:extLst>
          </p:cNvPr>
          <p:cNvSpPr/>
          <p:nvPr/>
        </p:nvSpPr>
        <p:spPr>
          <a:xfrm>
            <a:off x="122212" y="1291040"/>
            <a:ext cx="3850067" cy="240065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Class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Data Members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a=10)</a:t>
            </a:r>
          </a:p>
          <a:p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</a:rPr>
              <a:t>+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673BB7"/>
                </a:solidFill>
                <a:latin typeface="Consolas" panose="020B0609020204030204" pitchFamily="49" charset="0"/>
              </a:rPr>
              <a:t>  Methods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add() )</a:t>
            </a:r>
          </a:p>
          <a:p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IN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Top Corners Rounded 6">
            <a:extLst>
              <a:ext uri="{FF2B5EF4-FFF2-40B4-BE49-F238E27FC236}">
                <a16:creationId xmlns:a16="http://schemas.microsoft.com/office/drawing/2014/main" id="{7DE2E865-9E82-412F-B6BA-A643E4B60DC8}"/>
              </a:ext>
            </a:extLst>
          </p:cNvPr>
          <p:cNvSpPr/>
          <p:nvPr/>
        </p:nvSpPr>
        <p:spPr>
          <a:xfrm>
            <a:off x="122212" y="961856"/>
            <a:ext cx="109055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93326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 animBg="1"/>
      <p:bldP spid="14" grpId="0"/>
      <p:bldP spid="15" grpId="0" animBg="1"/>
      <p:bldP spid="16" grpId="0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OOP?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812545" cy="5590565"/>
          </a:xfrm>
        </p:spPr>
        <p:txBody>
          <a:bodyPr/>
          <a:lstStyle/>
          <a:p>
            <a:r>
              <a:rPr lang="en-US" dirty="0"/>
              <a:t>OOP(Object-Oriented Programming) is a programming paradigm that is completely based on ‘objects’. </a:t>
            </a:r>
          </a:p>
          <a:p>
            <a:r>
              <a:rPr lang="en-US" dirty="0"/>
              <a:t>Object-Oriented Programs insists to have a lengthy and extensive design phase, which results in improved designs and fewer defects. </a:t>
            </a:r>
          </a:p>
          <a:p>
            <a:r>
              <a:rPr lang="en-US" dirty="0"/>
              <a:t>Object-oriented programming provides a higher level way for programmers to envision and develop their applications. </a:t>
            </a:r>
          </a:p>
          <a:p>
            <a:r>
              <a:rPr lang="en-US" dirty="0"/>
              <a:t>In an object-oriented programming language, less emphasis is placed upon the flow of execution control. Instead, the program is viewed as a set of objects interacting with each other in defined ways. </a:t>
            </a:r>
          </a:p>
          <a:p>
            <a:r>
              <a:rPr lang="en-US" dirty="0"/>
              <a:t>An OOP programmer can bind new software objects to make completely new programs/system. </a:t>
            </a:r>
            <a:endParaRPr lang="en-IN" dirty="0"/>
          </a:p>
        </p:txBody>
      </p:sp>
      <p:pic>
        <p:nvPicPr>
          <p:cNvPr id="5122" name="Picture 2" descr="Object-oriented programming in WordPress plugins - Jacob Martella Web 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3" y="1125539"/>
            <a:ext cx="4927511" cy="26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5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9220" cy="5590565"/>
          </a:xfrm>
        </p:spPr>
        <p:txBody>
          <a:bodyPr/>
          <a:lstStyle/>
          <a:p>
            <a:r>
              <a:rPr lang="en-IN" dirty="0"/>
              <a:t>The wrapping up of data and functions into a single unit is known as </a:t>
            </a:r>
            <a:r>
              <a:rPr lang="en-IN" b="1" dirty="0">
                <a:solidFill>
                  <a:srgbClr val="002060"/>
                </a:solidFill>
              </a:rPr>
              <a:t>encapsulation</a:t>
            </a:r>
          </a:p>
          <a:p>
            <a:r>
              <a:rPr lang="en-IN" dirty="0"/>
              <a:t>The insulation of the data from direct access by the program is called </a:t>
            </a:r>
            <a:r>
              <a:rPr lang="en-IN" b="1" dirty="0">
                <a:solidFill>
                  <a:srgbClr val="002060"/>
                </a:solidFill>
              </a:rPr>
              <a:t>data hiding </a:t>
            </a:r>
            <a:r>
              <a:rPr lang="en-IN" dirty="0"/>
              <a:t>or </a:t>
            </a:r>
            <a:r>
              <a:rPr lang="en-IN" b="1" dirty="0">
                <a:solidFill>
                  <a:srgbClr val="002060"/>
                </a:solidFill>
              </a:rPr>
              <a:t>information hiding</a:t>
            </a:r>
            <a:r>
              <a:rPr lang="en-IN" dirty="0"/>
              <a:t>.</a:t>
            </a:r>
          </a:p>
          <a:p>
            <a:r>
              <a:rPr lang="en-IN" dirty="0"/>
              <a:t>It is the process of enclosing one or more details from outside world through access right.</a:t>
            </a:r>
          </a:p>
          <a:p>
            <a:pPr marL="0" indent="0">
              <a:buNone/>
            </a:pPr>
            <a:r>
              <a:rPr lang="en-US" b="1" dirty="0"/>
              <a:t>Advantages</a:t>
            </a:r>
          </a:p>
          <a:p>
            <a:r>
              <a:rPr lang="en-US" dirty="0"/>
              <a:t>Protects an object from unwanted access </a:t>
            </a:r>
          </a:p>
          <a:p>
            <a:r>
              <a:rPr lang="en-US" dirty="0"/>
              <a:t>It reduces implementation errors.</a:t>
            </a:r>
          </a:p>
          <a:p>
            <a:r>
              <a:rPr lang="en-US" dirty="0"/>
              <a:t>Simplifies the maintenance of the application and makes the application easy to understand.</a:t>
            </a:r>
          </a:p>
          <a:p>
            <a:r>
              <a:rPr lang="en-US" dirty="0"/>
              <a:t>Protection of data from accidental corruption.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6" name="Picture 4" descr="Why should Encapsulation to be used? | LaptrinhX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87" y="863444"/>
            <a:ext cx="4934613" cy="285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8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370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40667" cy="5590565"/>
          </a:xfrm>
        </p:spPr>
        <p:txBody>
          <a:bodyPr/>
          <a:lstStyle/>
          <a:p>
            <a:r>
              <a:rPr lang="en-US" dirty="0"/>
              <a:t>Data abstraction is also termed as </a:t>
            </a:r>
            <a:r>
              <a:rPr lang="en-US" dirty="0">
                <a:solidFill>
                  <a:srgbClr val="002060"/>
                </a:solidFill>
              </a:rPr>
              <a:t>information hiding</a:t>
            </a:r>
            <a:r>
              <a:rPr lang="en-US" dirty="0"/>
              <a:t>.</a:t>
            </a:r>
          </a:p>
          <a:p>
            <a:r>
              <a:rPr lang="en-US" b="1" dirty="0"/>
              <a:t>Abstraction</a:t>
            </a:r>
            <a:r>
              <a:rPr lang="en-US" dirty="0"/>
              <a:t> is the concept of object-oriented programming that “represents” only essential attributes and “</a:t>
            </a:r>
            <a:r>
              <a:rPr lang="en-US" dirty="0">
                <a:solidFill>
                  <a:srgbClr val="002060"/>
                </a:solidFill>
              </a:rPr>
              <a:t>hides</a:t>
            </a:r>
            <a:r>
              <a:rPr lang="en-US" dirty="0"/>
              <a:t>” unnecessary information. </a:t>
            </a:r>
          </a:p>
          <a:p>
            <a:r>
              <a:rPr lang="en-US" dirty="0"/>
              <a:t>Abstraction is all about representing the </a:t>
            </a:r>
            <a:r>
              <a:rPr lang="en-US" dirty="0">
                <a:solidFill>
                  <a:srgbClr val="002060"/>
                </a:solidFill>
              </a:rPr>
              <a:t>simplified view </a:t>
            </a:r>
            <a:r>
              <a:rPr lang="en-US" dirty="0"/>
              <a:t>and avoid complexity of the system.</a:t>
            </a:r>
          </a:p>
          <a:p>
            <a:r>
              <a:rPr lang="en-US" dirty="0"/>
              <a:t>It only shows the data which is </a:t>
            </a:r>
            <a:r>
              <a:rPr lang="en-US" dirty="0">
                <a:solidFill>
                  <a:srgbClr val="002060"/>
                </a:solidFill>
              </a:rPr>
              <a:t>relevant</a:t>
            </a:r>
            <a:r>
              <a:rPr lang="en-US" dirty="0"/>
              <a:t> to the user.</a:t>
            </a:r>
          </a:p>
          <a:p>
            <a:r>
              <a:rPr lang="en-US" dirty="0"/>
              <a:t>In object-oriented programming, it can be implemented using </a:t>
            </a:r>
            <a:r>
              <a:rPr lang="en-US" dirty="0">
                <a:solidFill>
                  <a:srgbClr val="002060"/>
                </a:solidFill>
              </a:rPr>
              <a:t>Abstract Class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Advantage: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002060"/>
                </a:solidFill>
              </a:rPr>
              <a:t>reduces</a:t>
            </a:r>
            <a:r>
              <a:rPr lang="en-US" dirty="0"/>
              <a:t> programming complexity.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r>
              <a:rPr lang="en-US" dirty="0"/>
              <a:t> A car is viewed as a car rather than its </a:t>
            </a:r>
          </a:p>
          <a:p>
            <a:pPr marL="0" indent="0">
              <a:buNone/>
            </a:pPr>
            <a:r>
              <a:rPr lang="en-US" dirty="0"/>
              <a:t>     numerous individual components.</a:t>
            </a:r>
            <a:endParaRPr lang="en-IN" dirty="0"/>
          </a:p>
        </p:txBody>
      </p:sp>
      <p:pic>
        <p:nvPicPr>
          <p:cNvPr id="1026" name="Picture 2" descr="Abstraction In Java,Real Time Example,Diagram | ProtechBe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718" y="1769501"/>
            <a:ext cx="1933948" cy="22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2.bp.blogspot.com/-okb_Fi6Fk8o/WAYJm1eHlWI/AAAAAAAAAEA/XoPYdlugKosVrgpJy8bdnjnG0VNqCKHGACLcB/s1600/abstraction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51" y="4301359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8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pic>
        <p:nvPicPr>
          <p:cNvPr id="2050" name="Picture 2" descr="How to explain object-oriented programming concepts to a 6-year-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445747"/>
            <a:ext cx="75819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40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861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125665" y="863600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Abstraction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Encapsulation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 descr="Concept of Abstraction in PHP OOP - ExpertP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4625" y="711201"/>
            <a:ext cx="4306810" cy="30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93884"/>
              </p:ext>
            </p:extLst>
          </p:nvPr>
        </p:nvGraphicFramePr>
        <p:xfrm>
          <a:off x="125665" y="1215729"/>
          <a:ext cx="6965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means act of removing/ withdrawing something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unnecessary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It is act of binding code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and data together and keep the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data secure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from outside interference.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727593"/>
              </p:ext>
            </p:extLst>
          </p:nvPr>
        </p:nvGraphicFramePr>
        <p:xfrm>
          <a:off x="125665" y="21114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Designing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Implementation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5665" y="2463547"/>
          <a:ext cx="69659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Interface and Abstract Class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Access Modifier (public, protected, private)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5665" y="30849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Reduce code complexity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Data protection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 descr="The Four Pillars of Object Oriented Programming | by Ben Jacob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3819106"/>
            <a:ext cx="3989294" cy="25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fference Between Abstraction and Encapsulation (with Comparison Chart) -  Tech Differe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3913786"/>
            <a:ext cx="3858985" cy="25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08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Object-Oriented Programming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248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Object-Oriented Programming 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52400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480456" y="2942772"/>
            <a:ext cx="1693049" cy="1508204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Reusability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58459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Upgrade-able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86516" y="2942772"/>
            <a:ext cx="1553028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Easy Partition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64518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11" name="Oval 10"/>
          <p:cNvSpPr/>
          <p:nvPr/>
        </p:nvSpPr>
        <p:spPr>
          <a:xfrm>
            <a:off x="7292575" y="2942772"/>
            <a:ext cx="1553028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Maintenance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870576" y="1534886"/>
            <a:ext cx="1553028" cy="14078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High-quality Software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198632" y="2942772"/>
            <a:ext cx="1578001" cy="1407886"/>
          </a:xfrm>
          <a:prstGeom prst="ellipse">
            <a:avLst/>
          </a:prstGeom>
          <a:solidFill>
            <a:srgbClr val="002060">
              <a:alpha val="22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Portability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1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Object Oriented Programming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581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Object Oriented Programming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User interface design – menu driven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Real Time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Simulation and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Object oriented databases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AI and Expert System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Neural Networks and parallel programming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Decision support and office automation systems</a:t>
            </a:r>
          </a:p>
        </p:txBody>
      </p:sp>
      <p:pic>
        <p:nvPicPr>
          <p:cNvPr id="1026" name="Picture 2" descr="Embedded System and Its Real Time Applications Imag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478" y="4565154"/>
            <a:ext cx="1997343" cy="13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erence Between AI and Expert System | Difference Betw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096" y="4565154"/>
            <a:ext cx="2056692" cy="16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sh Advance | HSBC Indones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3"/>
          <a:stretch/>
        </p:blipFill>
        <p:spPr bwMode="auto">
          <a:xfrm>
            <a:off x="5665103" y="4550971"/>
            <a:ext cx="1872087" cy="164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runy Academy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r="10964"/>
          <a:stretch/>
        </p:blipFill>
        <p:spPr bwMode="auto">
          <a:xfrm>
            <a:off x="3033808" y="4558716"/>
            <a:ext cx="2296389" cy="16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cision Support System (DSS) - Overview, Components, Typ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" y="4558716"/>
            <a:ext cx="2444744" cy="162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iving simulators | IPG Automotiv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88" y="2867014"/>
            <a:ext cx="2311055" cy="115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93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Object?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4" descr="Work — Ameen Allaith"/>
          <p:cNvPicPr>
            <a:picLocks noChangeAspect="1" noChangeArrowheads="1" noCrop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13" y="1609726"/>
            <a:ext cx="2815858" cy="15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72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r>
              <a:rPr lang="en-US" dirty="0"/>
              <a:t>Unit-2(Part-II)</a:t>
            </a:r>
            <a:br>
              <a:rPr lang="en-US" dirty="0"/>
            </a:br>
            <a:r>
              <a:rPr lang="en-IN" dirty="0"/>
              <a:t>Class, Object </a:t>
            </a:r>
            <a:br>
              <a:rPr lang="en-IN" dirty="0"/>
            </a:b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&amp; Methods</a:t>
            </a:r>
            <a:br>
              <a:rPr lang="en-IN" dirty="0"/>
            </a:b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swati.sharma@darshan.ac.in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Swati R Sharma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2105CS102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8" y="5156790"/>
            <a:ext cx="1425172" cy="1425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8674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064"/>
              </a:buClr>
              <a:buSzPts val="6000"/>
              <a:buFont typeface="Roboto Condensed"/>
              <a:buNone/>
            </a:pPr>
            <a:r>
              <a:rPr lang="en-US"/>
              <a:t>Classes and Objects</a:t>
            </a:r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712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432247" cy="5590565"/>
          </a:xfrm>
        </p:spPr>
        <p:txBody>
          <a:bodyPr/>
          <a:lstStyle/>
          <a:p>
            <a:r>
              <a:rPr lang="en-US" b="1" dirty="0"/>
              <a:t>Class can be defined in multiple ways</a:t>
            </a:r>
          </a:p>
          <a:p>
            <a:pPr lvl="1"/>
            <a:r>
              <a:rPr lang="en-US" dirty="0"/>
              <a:t>A class is the </a:t>
            </a:r>
            <a:r>
              <a:rPr lang="en-US" dirty="0">
                <a:solidFill>
                  <a:srgbClr val="002060"/>
                </a:solidFill>
              </a:rPr>
              <a:t>building block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blueprint</a:t>
            </a:r>
            <a:r>
              <a:rPr lang="en-US" dirty="0"/>
              <a:t> for an object.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user-defined data type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class is a </a:t>
            </a:r>
            <a:r>
              <a:rPr lang="en-US" dirty="0">
                <a:solidFill>
                  <a:srgbClr val="002060"/>
                </a:solidFill>
              </a:rPr>
              <a:t>collection</a:t>
            </a:r>
            <a:r>
              <a:rPr lang="en-US" dirty="0"/>
              <a:t> of objects of the similar kind. </a:t>
            </a:r>
          </a:p>
          <a:p>
            <a:pPr lvl="1"/>
            <a:r>
              <a:rPr lang="en-US" dirty="0"/>
              <a:t>A class is a user-defined data type which combines data and methods.</a:t>
            </a:r>
          </a:p>
          <a:p>
            <a:pPr lvl="1"/>
            <a:r>
              <a:rPr lang="en-US" dirty="0"/>
              <a:t>A class describes both the </a:t>
            </a:r>
            <a:r>
              <a:rPr lang="en-US" dirty="0">
                <a:solidFill>
                  <a:srgbClr val="002060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behaviors</a:t>
            </a:r>
            <a:r>
              <a:rPr lang="en-US" dirty="0"/>
              <a:t> of objects.</a:t>
            </a:r>
          </a:p>
          <a:p>
            <a:r>
              <a:rPr lang="en-US" dirty="0"/>
              <a:t>Class contains </a:t>
            </a:r>
            <a:r>
              <a:rPr lang="en-US" dirty="0">
                <a:solidFill>
                  <a:srgbClr val="301B92"/>
                </a:solidFill>
              </a:rPr>
              <a:t>data members </a:t>
            </a:r>
            <a:r>
              <a:rPr lang="en-US" dirty="0"/>
              <a:t>(also known as field or property or data) and </a:t>
            </a:r>
            <a:r>
              <a:rPr lang="en-US" dirty="0">
                <a:solidFill>
                  <a:srgbClr val="301B92"/>
                </a:solidFill>
              </a:rPr>
              <a:t>member functions </a:t>
            </a:r>
            <a:r>
              <a:rPr lang="en-US" dirty="0"/>
              <a:t>(also known as method or action or behavior)</a:t>
            </a:r>
          </a:p>
          <a:p>
            <a:r>
              <a:rPr lang="en-US" dirty="0"/>
              <a:t>Classes are similar to </a:t>
            </a:r>
            <a:r>
              <a:rPr lang="en-US" dirty="0">
                <a:solidFill>
                  <a:srgbClr val="002060"/>
                </a:solidFill>
              </a:rPr>
              <a:t>structures</a:t>
            </a:r>
            <a:r>
              <a:rPr lang="en-US" dirty="0"/>
              <a:t> in C.</a:t>
            </a:r>
          </a:p>
          <a:p>
            <a:r>
              <a:rPr lang="en-US" dirty="0"/>
              <a:t>Class name can be given as per the </a:t>
            </a:r>
            <a:r>
              <a:rPr lang="en-US" dirty="0">
                <a:solidFill>
                  <a:srgbClr val="002060"/>
                </a:solidFill>
              </a:rPr>
              <a:t>Identifier Naming Conventions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026" name="Picture 2" descr="Classes and Objects in C++ with Examples - HellGee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540" y="2692241"/>
            <a:ext cx="3348719" cy="25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99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9220" cy="559056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An Object is an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a Class.</a:t>
            </a:r>
          </a:p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variable</a:t>
            </a:r>
            <a:r>
              <a:rPr lang="en-US" dirty="0"/>
              <a:t> of a specific Class</a:t>
            </a:r>
          </a:p>
          <a:p>
            <a:r>
              <a:rPr lang="en-US" dirty="0"/>
              <a:t>An Object is a </a:t>
            </a:r>
            <a:r>
              <a:rPr lang="en-US" dirty="0">
                <a:solidFill>
                  <a:srgbClr val="002060"/>
                </a:solidFill>
              </a:rPr>
              <a:t>data structure </a:t>
            </a:r>
            <a:r>
              <a:rPr lang="en-US" dirty="0"/>
              <a:t>that encapsulates data and functions in a single construct. </a:t>
            </a:r>
          </a:p>
          <a:p>
            <a:r>
              <a:rPr lang="en-US" dirty="0"/>
              <a:t>Object is a basic </a:t>
            </a:r>
            <a:r>
              <a:rPr lang="en-US" dirty="0">
                <a:solidFill>
                  <a:srgbClr val="002060"/>
                </a:solidFill>
              </a:rPr>
              <a:t>run-time entity</a:t>
            </a:r>
          </a:p>
          <a:p>
            <a:r>
              <a:rPr lang="en-US" dirty="0"/>
              <a:t>Objects are </a:t>
            </a:r>
            <a:r>
              <a:rPr lang="en-US" dirty="0">
                <a:solidFill>
                  <a:srgbClr val="002060"/>
                </a:solidFill>
              </a:rPr>
              <a:t>analogous</a:t>
            </a:r>
            <a:r>
              <a:rPr lang="en-US" dirty="0"/>
              <a:t> to the real-world entities. </a:t>
            </a:r>
          </a:p>
          <a:p>
            <a:endParaRPr lang="en-US" dirty="0"/>
          </a:p>
        </p:txBody>
      </p:sp>
      <p:pic>
        <p:nvPicPr>
          <p:cNvPr id="4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Object Oriented Programming (OOP) | Java Tutori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7184"/>
            <a:ext cx="5996131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8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class is defined, only the </a:t>
            </a:r>
            <a:r>
              <a:rPr lang="en-US" dirty="0">
                <a:solidFill>
                  <a:srgbClr val="301B92"/>
                </a:solidFill>
              </a:rPr>
              <a:t>specification</a:t>
            </a:r>
            <a:r>
              <a:rPr lang="en-US" dirty="0"/>
              <a:t> or </a:t>
            </a:r>
            <a:r>
              <a:rPr lang="en-US" dirty="0">
                <a:solidFill>
                  <a:srgbClr val="301B92"/>
                </a:solidFill>
              </a:rPr>
              <a:t>blueprint</a:t>
            </a:r>
            <a:r>
              <a:rPr lang="en-US" dirty="0"/>
              <a:t> for the object is defined; </a:t>
            </a:r>
            <a:r>
              <a:rPr lang="en-US" dirty="0">
                <a:solidFill>
                  <a:srgbClr val="301B92"/>
                </a:solidFill>
              </a:rPr>
              <a:t>no memory or storage is allocated.</a:t>
            </a:r>
          </a:p>
          <a:p>
            <a:r>
              <a:rPr lang="en-US" dirty="0"/>
              <a:t>When an object of a class is declared, the memory is allocated as per the data members of a class</a:t>
            </a:r>
          </a:p>
          <a:p>
            <a:r>
              <a:rPr lang="en-US" dirty="0"/>
              <a:t>We can access the data members and member functions of a class by using a </a:t>
            </a:r>
            <a:r>
              <a:rPr lang="en-US" dirty="0">
                <a:solidFill>
                  <a:srgbClr val="301B92"/>
                </a:solidFill>
              </a:rPr>
              <a:t>. (dot) </a:t>
            </a:r>
            <a:r>
              <a:rPr lang="en-US" dirty="0"/>
              <a:t>operator.</a:t>
            </a:r>
          </a:p>
          <a:p>
            <a:r>
              <a:rPr lang="en-US" dirty="0"/>
              <a:t>Generally Class contains</a:t>
            </a:r>
          </a:p>
          <a:p>
            <a:pPr lvl="1"/>
            <a:r>
              <a:rPr lang="en-US" dirty="0"/>
              <a:t>Data Members</a:t>
            </a:r>
          </a:p>
          <a:p>
            <a:pPr lvl="1"/>
            <a:r>
              <a:rPr lang="en-US" dirty="0"/>
              <a:t>Member Functions</a:t>
            </a:r>
          </a:p>
          <a:p>
            <a:pPr lvl="1"/>
            <a:r>
              <a:rPr lang="en-US" dirty="0"/>
              <a:t>Constructor (Special Member Function)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69"/>
            <a:ext cx="2743200" cy="1671093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Gender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Profession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Person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58100" y="2832669"/>
            <a:ext cx="1241947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Person: P1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8101" y="3916908"/>
            <a:ext cx="1241947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Person: P2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463810" y="1208586"/>
          <a:ext cx="2294340" cy="1879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9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Person</a:t>
                      </a:r>
                      <a:r>
                        <a:rPr lang="en-US" dirty="0"/>
                        <a:t>: P1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Name: </a:t>
                      </a:r>
                      <a:r>
                        <a:rPr lang="en-US" dirty="0" err="1"/>
                        <a:t>Narendra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Modi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Gender: Male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Age: 71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Profession: Politician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438788" y="4035947"/>
          <a:ext cx="2619611" cy="18796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19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Person</a:t>
                      </a:r>
                      <a:r>
                        <a:rPr lang="en-US" dirty="0"/>
                        <a:t>: P2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Name: Amitabh </a:t>
                      </a:r>
                      <a:r>
                        <a:rPr lang="en-US" dirty="0" err="1"/>
                        <a:t>Bachchan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Gender: Male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Age: 79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Profession: Actor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3126096"/>
            <a:ext cx="1060301" cy="73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>
            <a:off x="3197799" y="3856902"/>
            <a:ext cx="1060302" cy="35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500047" y="2148386"/>
            <a:ext cx="1963763" cy="97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500048" y="4210335"/>
            <a:ext cx="1938740" cy="76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74066" y="71120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74066" y="3571953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4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70"/>
            <a:ext cx="2743200" cy="1377666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/>
                  </a:solidFill>
                </a:rPr>
                <a:t>Account_No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balance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</a:rPr>
                <a:t>BankAccount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79278" y="2254445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79278" y="3276496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580435" y="1208586"/>
          <a:ext cx="2971108" cy="11379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BankAccount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: B1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 dirty="0"/>
                        <a:t>: 1001123001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 dirty="0"/>
                        <a:t>: 1,00,000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08266" y="3188164"/>
          <a:ext cx="2915447" cy="1132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BankAccount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: B2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 dirty="0"/>
                        <a:t>: 1001123002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 dirty="0"/>
                        <a:t>: 5,60,0000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2547872"/>
            <a:ext cx="1081479" cy="112918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3197799" y="3569923"/>
            <a:ext cx="1081479" cy="10713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6462319" y="1777546"/>
            <a:ext cx="1118116" cy="7703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6462318" y="3569923"/>
            <a:ext cx="1145948" cy="18466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13163" y="784738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3163" y="2704934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79278" y="4298547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B3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608266" y="5162662"/>
          <a:ext cx="2915447" cy="1137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BankAccount</a:t>
                      </a:r>
                      <a:r>
                        <a:rPr lang="en-US" sz="2000" dirty="0"/>
                        <a:t>: B3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Account_No</a:t>
                      </a:r>
                      <a:r>
                        <a:rPr lang="en-US" dirty="0"/>
                        <a:t>: 1001123003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balance: 10,000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3197799" y="3677058"/>
            <a:ext cx="1081479" cy="91491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6462318" y="4591974"/>
            <a:ext cx="1145948" cy="113964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13163" y="4698668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145317" y="2330432"/>
            <a:ext cx="2743200" cy="1759304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Height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Width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Depth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Cube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701054" y="1868767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1054" y="2890818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131784" y="1145783"/>
          <a:ext cx="2971108" cy="1879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Cube : C1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Name:C1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Width:20cm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168125" y="2674238"/>
          <a:ext cx="2915447" cy="18338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Cube : C2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 C2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/>
                        <a:t>Width:5cm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2888517" y="2162194"/>
            <a:ext cx="812537" cy="124653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2888517" y="3184245"/>
            <a:ext cx="812537" cy="224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884095" y="2085583"/>
            <a:ext cx="247689" cy="7661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884094" y="3184245"/>
            <a:ext cx="3284031" cy="4069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88755" y="18687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044789" y="748546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73022" y="232287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01054" y="3912869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C3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841992" y="4571874"/>
          <a:ext cx="2915447" cy="187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Cube : C3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Name: C3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2888517" y="3408730"/>
            <a:ext cx="812537" cy="79756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5884094" y="4206296"/>
            <a:ext cx="957898" cy="130537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46889" y="4107880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4335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2228850" y="1662006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656" y="129267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of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800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John:Person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94335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IBM:Company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stCxn id="10" idx="3"/>
            <a:endCxn id="11" idx="1"/>
          </p:cNvCxnSpPr>
          <p:nvPr/>
        </p:nvCxnSpPr>
        <p:spPr>
          <a:xfrm>
            <a:off x="2228850" y="2949524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08000" y="3456298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Parth:Person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" name="Elbow Connector 15"/>
          <p:cNvCxnSpPr>
            <a:endCxn id="11" idx="1"/>
          </p:cNvCxnSpPr>
          <p:nvPr/>
        </p:nvCxnSpPr>
        <p:spPr>
          <a:xfrm flipV="1">
            <a:off x="2228850" y="2949524"/>
            <a:ext cx="1714500" cy="865731"/>
          </a:xfrm>
          <a:prstGeom prst="bentConnector3">
            <a:avLst>
              <a:gd name="adj1" fmla="val 637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943350" y="508014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TCS:Company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8000" y="439697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Jaya:Person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08000" y="5369181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Amy:Person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Elbow Connector 23"/>
          <p:cNvCxnSpPr>
            <a:endCxn id="18" idx="1"/>
          </p:cNvCxnSpPr>
          <p:nvPr/>
        </p:nvCxnSpPr>
        <p:spPr>
          <a:xfrm>
            <a:off x="2228850" y="4745421"/>
            <a:ext cx="1714500" cy="705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8" idx="1"/>
          </p:cNvCxnSpPr>
          <p:nvPr/>
        </p:nvCxnSpPr>
        <p:spPr>
          <a:xfrm flipV="1">
            <a:off x="2228850" y="5450986"/>
            <a:ext cx="1714500" cy="413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42994" y="25801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of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3050834" y="5158598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employee </a:t>
            </a:r>
          </a:p>
          <a:p>
            <a:pPr algn="ctr"/>
            <a:r>
              <a:rPr lang="en-US" sz="1600" dirty="0"/>
              <a:t>of</a:t>
            </a:r>
            <a:endParaRPr lang="en-IN" sz="1600" dirty="0"/>
          </a:p>
        </p:txBody>
      </p:sp>
      <p:sp>
        <p:nvSpPr>
          <p:cNvPr id="29" name="Right Brace 28"/>
          <p:cNvSpPr/>
          <p:nvPr/>
        </p:nvSpPr>
        <p:spPr>
          <a:xfrm>
            <a:off x="6101256" y="1292674"/>
            <a:ext cx="283778" cy="756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035796" y="146103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  <a:endParaRPr lang="en-IN" b="1" dirty="0"/>
          </a:p>
        </p:txBody>
      </p:sp>
      <p:sp>
        <p:nvSpPr>
          <p:cNvPr id="31" name="Right Brace 30"/>
          <p:cNvSpPr/>
          <p:nvPr/>
        </p:nvSpPr>
        <p:spPr>
          <a:xfrm>
            <a:off x="6101256" y="2333297"/>
            <a:ext cx="362606" cy="3531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7035796" y="391436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258630" y="166200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3701012" y="167341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8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43350" y="1291166"/>
          <a:ext cx="21526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2228850" y="1662006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62349" y="133758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800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India:Country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943349" y="2578684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NewDelhi:CapitalCity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stCxn id="10" idx="3"/>
            <a:endCxn id="11" idx="1"/>
          </p:cNvCxnSpPr>
          <p:nvPr/>
        </p:nvCxnSpPr>
        <p:spPr>
          <a:xfrm>
            <a:off x="2228850" y="294952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08000" y="340682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Canada:Country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927365" y="5366553"/>
          <a:ext cx="231577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5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Tokyo:CapitalCity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8000" y="4340337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France:Country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08000" y="5366553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Japan:Country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829458" y="26128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sp>
        <p:nvSpPr>
          <p:cNvPr id="29" name="Right Brace 28"/>
          <p:cNvSpPr/>
          <p:nvPr/>
        </p:nvSpPr>
        <p:spPr>
          <a:xfrm>
            <a:off x="6893907" y="1216242"/>
            <a:ext cx="283778" cy="756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577819" y="147734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  <a:endParaRPr lang="en-IN" b="1" dirty="0"/>
          </a:p>
        </p:txBody>
      </p:sp>
      <p:sp>
        <p:nvSpPr>
          <p:cNvPr id="31" name="Right Brace 30"/>
          <p:cNvSpPr/>
          <p:nvPr/>
        </p:nvSpPr>
        <p:spPr>
          <a:xfrm>
            <a:off x="6921067" y="2333297"/>
            <a:ext cx="256618" cy="3957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7577819" y="4127203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258630" y="166200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3701012" y="16734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3943349" y="3406826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Ottawa:CapitalCity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3943349" y="4340337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Paris:CapitalCity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>
            <a:off x="2228850" y="377281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29458" y="342657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2228850" y="470212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29458" y="43654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228850" y="5721299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29458" y="538458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350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9" grpId="0" animBg="1"/>
      <p:bldP spid="30" grpId="0"/>
      <p:bldP spid="31" grpId="0" animBg="1"/>
      <p:bldP spid="32" grpId="0"/>
      <p:bldP spid="33" grpId="0"/>
      <p:bldP spid="34" grpId="0"/>
      <p:bldP spid="37" grpId="0"/>
      <p:bldP spid="39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 of Object Oriented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real world is nothing but </a:t>
            </a:r>
            <a:r>
              <a:rPr lang="en-US" dirty="0">
                <a:solidFill>
                  <a:schemeClr val="accent6"/>
                </a:solidFill>
              </a:rPr>
              <a:t>classification of objects</a:t>
            </a:r>
          </a:p>
          <a:p>
            <a:pPr lvl="1"/>
            <a:r>
              <a:rPr lang="en-US" dirty="0"/>
              <a:t>E.g. Human, Vehicle, Library, River, Watch, Fan, etc.</a:t>
            </a:r>
          </a:p>
          <a:p>
            <a:r>
              <a:rPr lang="en-US" dirty="0"/>
              <a:t>Real world is organization of </a:t>
            </a:r>
            <a:r>
              <a:rPr lang="en-US" dirty="0">
                <a:solidFill>
                  <a:schemeClr val="accent6"/>
                </a:solidFill>
              </a:rPr>
              <a:t>different objects </a:t>
            </a:r>
            <a:r>
              <a:rPr lang="en-US" dirty="0"/>
              <a:t>which have their own characteristics, behavior</a:t>
            </a:r>
          </a:p>
          <a:p>
            <a:pPr lvl="1"/>
            <a:r>
              <a:rPr lang="en-US" dirty="0"/>
              <a:t>Characteristic of Human: Gender, Age, Height, Weight, Complexion, etc.</a:t>
            </a:r>
          </a:p>
          <a:p>
            <a:pPr lvl="1"/>
            <a:r>
              <a:rPr lang="en-US" dirty="0"/>
              <a:t>Behavior of Human: Walk, Eat, Work, React, etc.</a:t>
            </a:r>
          </a:p>
          <a:p>
            <a:pPr lvl="1"/>
            <a:r>
              <a:rPr lang="en-US" dirty="0"/>
              <a:t>Characteristic of Library: Books, Members, etc.</a:t>
            </a:r>
          </a:p>
          <a:p>
            <a:pPr lvl="1"/>
            <a:r>
              <a:rPr lang="en-US" dirty="0"/>
              <a:t>Behavior of Library: New Member, Issue Book, Return Book etc.</a:t>
            </a:r>
          </a:p>
          <a:p>
            <a:r>
              <a:rPr lang="en-US" dirty="0">
                <a:solidFill>
                  <a:schemeClr val="tx2"/>
                </a:solidFill>
              </a:rPr>
              <a:t>The OO philosophy suggests that the things manipulated by the program should correspond to things in the real world.</a:t>
            </a:r>
          </a:p>
          <a:p>
            <a:pPr lvl="1"/>
            <a:r>
              <a:rPr lang="en-US" dirty="0"/>
              <a:t>Classification is called a Class in OOP</a:t>
            </a:r>
          </a:p>
          <a:p>
            <a:pPr lvl="1"/>
            <a:r>
              <a:rPr lang="en-US" dirty="0"/>
              <a:t>Real world entity is called an Object in OOP</a:t>
            </a:r>
          </a:p>
          <a:p>
            <a:pPr lvl="1"/>
            <a:r>
              <a:rPr lang="en-US" dirty="0"/>
              <a:t>Characteristic is called Property in OOP</a:t>
            </a:r>
          </a:p>
          <a:p>
            <a:pPr lvl="1"/>
            <a:r>
              <a:rPr lang="en-US" dirty="0"/>
              <a:t>Behavior is called Method in 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9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 &amp; Accessing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dirty="0"/>
              <a:t> keyword creates new object</a:t>
            </a:r>
          </a:p>
          <a:p>
            <a:r>
              <a:rPr lang="en-US" dirty="0"/>
              <a:t>Syntax:</a:t>
            </a:r>
          </a:p>
          <a:p>
            <a:pPr lvl="1"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objName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</a:t>
            </a:r>
            <a:r>
              <a:rPr lang="en-US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</a:p>
          <a:p>
            <a:pPr lvl="1">
              <a:buNone/>
            </a:pPr>
            <a:r>
              <a:rPr lang="en-IN" sz="2400" dirty="0"/>
              <a:t>Example :</a:t>
            </a:r>
          </a:p>
          <a:p>
            <a:pPr lvl="1">
              <a:buNone/>
            </a:pPr>
            <a:r>
              <a:rPr lang="en-IN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iPhone = </a:t>
            </a:r>
            <a:r>
              <a:rPr lang="en-IN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  <a:endParaRPr lang="en-US" sz="2400" dirty="0">
              <a:latin typeface="Cambria" pitchFamily="18" charset="0"/>
              <a:ea typeface="Cambria" pitchFamily="18" charset="0"/>
              <a:cs typeface="Courier New" pitchFamily="49" charset="0"/>
            </a:endParaRPr>
          </a:p>
          <a:p>
            <a:r>
              <a:rPr lang="en-US" dirty="0"/>
              <a:t>Object variables and methods can be accessed using the </a:t>
            </a:r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dot (.)</a:t>
            </a:r>
            <a:r>
              <a:rPr lang="en-US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dirty="0"/>
              <a:t>operator</a:t>
            </a:r>
          </a:p>
          <a:p>
            <a:r>
              <a:rPr lang="en-US" dirty="0"/>
              <a:t>Example:</a:t>
            </a:r>
          </a:p>
          <a:p>
            <a:pPr lvl="1"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iPhone.storage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8000;</a:t>
            </a:r>
          </a:p>
          <a:p>
            <a:pPr lvl="1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99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Object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When we create a </a:t>
            </a:r>
            <a:r>
              <a:rPr lang="en-US" sz="2000" dirty="0">
                <a:solidFill>
                  <a:srgbClr val="002060"/>
                </a:solidFill>
              </a:rPr>
              <a:t>class</a:t>
            </a:r>
            <a:r>
              <a:rPr lang="en-US" sz="2000" dirty="0"/>
              <a:t>, we are creating a </a:t>
            </a:r>
            <a:r>
              <a:rPr lang="en-US" sz="2000" b="1" dirty="0">
                <a:solidFill>
                  <a:srgbClr val="002060"/>
                </a:solidFill>
              </a:rPr>
              <a:t>new data type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Object</a:t>
            </a:r>
            <a:r>
              <a:rPr lang="en-US" sz="2000" dirty="0"/>
              <a:t> of that data type will have all the </a:t>
            </a:r>
            <a:r>
              <a:rPr lang="en-US" sz="2000" dirty="0">
                <a:solidFill>
                  <a:srgbClr val="002060"/>
                </a:solidFill>
              </a:rPr>
              <a:t>attributes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2060"/>
                </a:solidFill>
              </a:rPr>
              <a:t>abilities</a:t>
            </a:r>
            <a:r>
              <a:rPr lang="en-US" sz="2000" dirty="0"/>
              <a:t> that are designed in the class</a:t>
            </a:r>
            <a:endParaRPr lang="en-IN" sz="2000" dirty="0"/>
          </a:p>
        </p:txBody>
      </p:sp>
      <p:sp>
        <p:nvSpPr>
          <p:cNvPr id="4" name="Rectangle 3"/>
          <p:cNvSpPr/>
          <p:nvPr/>
        </p:nvSpPr>
        <p:spPr>
          <a:xfrm>
            <a:off x="295834" y="2007124"/>
            <a:ext cx="6024283" cy="2877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Square{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height;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width;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MyProg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public static void main(String[]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 	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0518" y="2416878"/>
            <a:ext cx="1882588" cy="6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NULL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01347" y="258183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3885" y="3920199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s1;</a:t>
            </a: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8139287" y="2766501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633885" y="3920199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s1=new Square();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01347" y="41094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8139287" y="4294145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664964" y="3947066"/>
          <a:ext cx="17381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295833" y="1716254"/>
            <a:ext cx="1476695" cy="290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MyProg.java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64654" y="4940855"/>
            <a:ext cx="11896167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The new operator dynamically allocates (that is, allocates at run time) memory for an object and returns a reference to it. 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This reference is, more or less, the address in memory of the object allocated by </a:t>
            </a:r>
            <a:r>
              <a:rPr lang="en-US" sz="2000" dirty="0">
                <a:solidFill>
                  <a:srgbClr val="002060"/>
                </a:solidFill>
              </a:rPr>
              <a:t>new</a:t>
            </a:r>
            <a:r>
              <a:rPr lang="en-US" sz="2000" dirty="0"/>
              <a:t>.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</a:pPr>
            <a:r>
              <a:rPr lang="en-US" sz="2000" dirty="0"/>
              <a:t>This reference is then stored in the variable. Thus, in Java, all class objects must be </a:t>
            </a:r>
            <a:r>
              <a:rPr lang="en-IN" sz="2000" dirty="0"/>
              <a:t>dynamically allocated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96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7" grpId="1"/>
      <p:bldP spid="10" grpId="0"/>
      <p:bldP spid="12" grpId="0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Object</a:t>
            </a:r>
            <a:endParaRPr lang="en-IN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31180" y="4109479"/>
            <a:ext cx="11719444" cy="2344530"/>
          </a:xfrm>
        </p:spPr>
        <p:txBody>
          <a:bodyPr/>
          <a:lstStyle/>
          <a:p>
            <a:r>
              <a:rPr lang="en-US" b="1" dirty="0"/>
              <a:t>new </a:t>
            </a:r>
            <a:r>
              <a:rPr lang="en-US" dirty="0"/>
              <a:t>operator dynamically allocates memory for an object</a:t>
            </a:r>
          </a:p>
          <a:p>
            <a:r>
              <a:rPr lang="en-US" dirty="0"/>
              <a:t>Here, s1 is a variable of the class type.</a:t>
            </a:r>
          </a:p>
          <a:p>
            <a:r>
              <a:rPr lang="en-US" dirty="0"/>
              <a:t>The class name followed by parentheses specifies the constructor for the class.</a:t>
            </a:r>
          </a:p>
          <a:p>
            <a:r>
              <a:rPr lang="en-US" dirty="0"/>
              <a:t>It is important to understand that </a:t>
            </a:r>
            <a:r>
              <a:rPr lang="en-US" b="1" dirty="0"/>
              <a:t>new </a:t>
            </a:r>
            <a:r>
              <a:rPr lang="en-US" dirty="0"/>
              <a:t>allocates memory for an object during run </a:t>
            </a:r>
            <a:r>
              <a:rPr lang="en-IN" dirty="0"/>
              <a:t>time.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121" y="1143000"/>
            <a:ext cx="7117840" cy="2877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Square{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height;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width;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MyProg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public static void main(String[]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120" y="852130"/>
            <a:ext cx="1476695" cy="290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MyProg.java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521968" y="2829337"/>
            <a:ext cx="445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s1; </a:t>
            </a:r>
            <a:r>
              <a:rPr lang="en-US" sz="1400" dirty="0">
                <a:latin typeface="Consolas" panose="020B0609020204030204" pitchFamily="49" charset="0"/>
              </a:rPr>
              <a:t>//declare reference to object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1968" y="3105514"/>
            <a:ext cx="49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s1= new Square();</a:t>
            </a:r>
            <a:r>
              <a:rPr lang="en-US" sz="1400" dirty="0">
                <a:latin typeface="Consolas" panose="020B0609020204030204" pitchFamily="49" charset="0"/>
              </a:rPr>
              <a:t>//</a:t>
            </a:r>
            <a:r>
              <a:rPr lang="en-IN" sz="1400" dirty="0">
                <a:latin typeface="Consolas" panose="020B0609020204030204" pitchFamily="49" charset="0"/>
              </a:rPr>
              <a:t>allocate a Square object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20518" y="2416878"/>
            <a:ext cx="1882588" cy="6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NULL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1347" y="258183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6" name="Straight Arrow Connector 15"/>
          <p:cNvCxnSpPr>
            <a:stCxn id="15" idx="3"/>
            <a:endCxn id="14" idx="1"/>
          </p:cNvCxnSpPr>
          <p:nvPr/>
        </p:nvCxnSpPr>
        <p:spPr>
          <a:xfrm>
            <a:off x="8139287" y="2766501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1347" y="41094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s1</a:t>
            </a: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8139287" y="4294145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9664964" y="3947066"/>
          <a:ext cx="17381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7920317" y="1389545"/>
            <a:ext cx="3704433" cy="64633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1D1D1E"/>
                </a:solidFill>
                <a:latin typeface="Palatino-Italic"/>
              </a:rPr>
              <a:t>An object reference is</a:t>
            </a:r>
          </a:p>
          <a:p>
            <a:r>
              <a:rPr lang="en-US" b="1" i="1" dirty="0">
                <a:solidFill>
                  <a:srgbClr val="1D1D1E"/>
                </a:solidFill>
                <a:latin typeface="Palatino-Italic"/>
              </a:rPr>
              <a:t>similar to a memory pointer.</a:t>
            </a:r>
            <a:endParaRPr lang="en-IN" b="1" dirty="0"/>
          </a:p>
        </p:txBody>
      </p:sp>
      <p:sp>
        <p:nvSpPr>
          <p:cNvPr id="21" name="Rectangle 20"/>
          <p:cNvSpPr/>
          <p:nvPr/>
        </p:nvSpPr>
        <p:spPr>
          <a:xfrm>
            <a:off x="8069480" y="241687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reference 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8081927" y="3662210"/>
            <a:ext cx="16764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Allocates </a:t>
            </a:r>
          </a:p>
          <a:p>
            <a:r>
              <a:rPr lang="en-IN" dirty="0">
                <a:latin typeface="Consolas" panose="020B0609020204030204" pitchFamily="49" charset="0"/>
              </a:rPr>
              <a:t>Memory </a:t>
            </a:r>
          </a:p>
          <a:p>
            <a:r>
              <a:rPr lang="en-IN" dirty="0">
                <a:latin typeface="Consolas" panose="020B0609020204030204" pitchFamily="49" charset="0"/>
              </a:rPr>
              <a:t>at Runtime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335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4" grpId="0" animBg="1"/>
      <p:bldP spid="15" grpId="0"/>
      <p:bldP spid="17" grpId="0"/>
      <p:bldP spid="20" grpId="0"/>
      <p:bldP spid="21" grpId="0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Object Reference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301169" y="1195828"/>
            <a:ext cx="5212126" cy="84812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r1=new Rectangle();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r2=r1;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301168" y="878993"/>
            <a:ext cx="2317348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ObjectDemo.java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168" y="2306124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1168" y="3653497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r2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26473" y="2888977"/>
          <a:ext cx="21626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1202121" y="2575065"/>
            <a:ext cx="1524352" cy="68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8" idx="1"/>
          </p:cNvCxnSpPr>
          <p:nvPr/>
        </p:nvCxnSpPr>
        <p:spPr>
          <a:xfrm flipV="1">
            <a:off x="1202121" y="3259817"/>
            <a:ext cx="1524352" cy="66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6464404" y="1173302"/>
            <a:ext cx="5212126" cy="159093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r1=new Rectangle();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Rectangle r2=r1;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R1=null</a:t>
            </a: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6464403" y="856468"/>
            <a:ext cx="2317348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ObjectDemo.java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45162" y="2888977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r1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45162" y="4236350"/>
            <a:ext cx="900953" cy="537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r2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9070467" y="3471830"/>
          <a:ext cx="21626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>
            <a:stCxn id="16" idx="3"/>
            <a:endCxn id="18" idx="1"/>
          </p:cNvCxnSpPr>
          <p:nvPr/>
        </p:nvCxnSpPr>
        <p:spPr>
          <a:xfrm>
            <a:off x="7546115" y="3157918"/>
            <a:ext cx="1524352" cy="68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3"/>
            <a:endCxn id="18" idx="1"/>
          </p:cNvCxnSpPr>
          <p:nvPr/>
        </p:nvCxnSpPr>
        <p:spPr>
          <a:xfrm flipV="1">
            <a:off x="7546115" y="3842670"/>
            <a:ext cx="1524352" cy="66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2210" y="4338249"/>
            <a:ext cx="5982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1D1D1E"/>
                </a:solidFill>
                <a:latin typeface="Palatino-Roman"/>
              </a:rPr>
              <a:t>Here,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and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will both refer to the 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same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object. The assignment of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to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did not allocate any memory or copy any part of the original object. It simply makes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refer to the same object as </a:t>
            </a:r>
            <a:r>
              <a:rPr lang="en-IN" dirty="0">
                <a:solidFill>
                  <a:srgbClr val="1D1D1E"/>
                </a:solidFill>
                <a:latin typeface="Palatino-Roman"/>
              </a:rPr>
              <a:t>does </a:t>
            </a:r>
            <a:r>
              <a:rPr lang="en-IN" b="1" dirty="0">
                <a:solidFill>
                  <a:srgbClr val="1D1D1E"/>
                </a:solidFill>
                <a:latin typeface="Palatino-Bold"/>
              </a:rPr>
              <a:t>r1</a:t>
            </a:r>
            <a:r>
              <a:rPr lang="en-IN" dirty="0">
                <a:solidFill>
                  <a:srgbClr val="1D1D1E"/>
                </a:solidFill>
                <a:latin typeface="Palatino-Roman"/>
              </a:rPr>
              <a:t>.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6464403" y="5181933"/>
            <a:ext cx="5422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1D1E"/>
                </a:solidFill>
                <a:latin typeface="Palatino-Roman"/>
              </a:rPr>
              <a:t>Here,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r1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has been set to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null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, but </a:t>
            </a:r>
            <a:r>
              <a:rPr lang="en-US" b="1" dirty="0">
                <a:solidFill>
                  <a:srgbClr val="1D1D1E"/>
                </a:solidFill>
                <a:latin typeface="Palatino-Bold"/>
              </a:rPr>
              <a:t>r2 </a:t>
            </a:r>
            <a:r>
              <a:rPr lang="en-US" dirty="0">
                <a:solidFill>
                  <a:srgbClr val="1D1D1E"/>
                </a:solidFill>
                <a:latin typeface="Palatino-Roman"/>
              </a:rPr>
              <a:t>still points to the original object.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53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  <p:bldP spid="14" grpId="0" build="p" animBg="1"/>
      <p:bldP spid="15" grpId="0" animBg="1"/>
      <p:bldP spid="16" grpId="0" animBg="1"/>
      <p:bldP spid="17" grpId="0" animBg="1"/>
      <p:bldP spid="21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5450" y="2624138"/>
            <a:ext cx="10515600" cy="2852737"/>
          </a:xfrm>
        </p:spPr>
        <p:txBody>
          <a:bodyPr/>
          <a:lstStyle/>
          <a:p>
            <a:r>
              <a:rPr lang="en-US" dirty="0"/>
              <a:t>Implementing Class and Object</a:t>
            </a:r>
            <a:endParaRPr lang="en-IN" dirty="0"/>
          </a:p>
        </p:txBody>
      </p:sp>
      <p:pic>
        <p:nvPicPr>
          <p:cNvPr id="2050" name="Picture 2" descr="ERP Solution – Saratha TechService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1576486"/>
            <a:ext cx="4996996" cy="264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37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Person to display name and 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7793620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dirty="0">
                <a:latin typeface="Consolas" panose="020B0609020204030204" pitchFamily="49" charset="0"/>
              </a:rPr>
              <a:t> 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 {                 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Person p1=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Person p2=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modi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p1.age=71;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bachchan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p2.age=80;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"p1.name="</a:t>
            </a:r>
            <a:r>
              <a:rPr lang="en-IN" dirty="0">
                <a:latin typeface="Consolas" panose="020B0609020204030204" pitchFamily="49" charset="0"/>
              </a:rPr>
              <a:t>+p1.name);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"p2.name="</a:t>
            </a:r>
            <a:r>
              <a:rPr lang="en-IN" dirty="0">
                <a:latin typeface="Consolas" panose="020B0609020204030204" pitchFamily="49" charset="0"/>
              </a:rPr>
              <a:t>+p2.name);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"p1.age="</a:t>
            </a:r>
            <a:r>
              <a:rPr lang="en-IN" dirty="0">
                <a:latin typeface="Consolas" panose="020B0609020204030204" pitchFamily="49" charset="0"/>
              </a:rPr>
              <a:t>+p1.age);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"p2.age="</a:t>
            </a:r>
            <a:r>
              <a:rPr lang="en-IN" dirty="0">
                <a:latin typeface="Consolas" panose="020B0609020204030204" pitchFamily="49" charset="0"/>
              </a:rPr>
              <a:t>+p2.age);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8134350" y="863444"/>
            <a:ext cx="375502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Person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String name;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age;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person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700015" y="4655895"/>
            <a:ext cx="3042667" cy="161374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p1.name=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modi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p2.name=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bachchan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p1.age=71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p2.age=80 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700015" y="4339060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946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Person to display name and age with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51075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dirty="0">
                <a:latin typeface="Consolas" panose="020B0609020204030204" pitchFamily="49" charset="0"/>
              </a:rPr>
              <a:t>    	 	   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                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Person p1=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Person p2=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Person();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modi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p1.age=71;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p2.name=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00B050"/>
                </a:solidFill>
                <a:latin typeface="Consolas" panose="020B0609020204030204" pitchFamily="49" charset="0"/>
              </a:rPr>
              <a:t>bachchan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IN" dirty="0">
                <a:latin typeface="Consolas" panose="020B0609020204030204" pitchFamily="49" charset="0"/>
              </a:rPr>
              <a:t>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p2.age=80;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p1.displayName();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p2.displayName();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p1.displayAge();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p2.displayAge();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693780" y="863444"/>
            <a:ext cx="6498220" cy="4720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String name;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age;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 err="1">
                <a:latin typeface="Consolas" panose="020B0609020204030204" pitchFamily="49" charset="0"/>
              </a:rPr>
              <a:t>displayName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"name="</a:t>
            </a:r>
            <a:r>
              <a:rPr lang="en-US" dirty="0">
                <a:latin typeface="Consolas" panose="020B0609020204030204" pitchFamily="49" charset="0"/>
              </a:rPr>
              <a:t>+name);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}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 err="1">
                <a:latin typeface="Consolas" panose="020B0609020204030204" pitchFamily="49" charset="0"/>
              </a:rPr>
              <a:t>displayAge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{     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"age="</a:t>
            </a:r>
            <a:r>
              <a:rPr lang="en-US" dirty="0">
                <a:latin typeface="Consolas" panose="020B0609020204030204" pitchFamily="49" charset="0"/>
              </a:rPr>
              <a:t>+age);  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person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149333" y="4892859"/>
            <a:ext cx="3042667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modi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bachchan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age=71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age=80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149333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03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Rectangle and calculate area using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72411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Rectangle r1=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Scanner </a:t>
            </a:r>
            <a:r>
              <a:rPr lang="en-IN" dirty="0" err="1">
                <a:latin typeface="Consolas" panose="020B0609020204030204" pitchFamily="49" charset="0"/>
              </a:rPr>
              <a:t>sc</a:t>
            </a:r>
            <a:r>
              <a:rPr lang="en-IN" dirty="0"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height:"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r1.height=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width:"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r1.width=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r1.calArea();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 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7543800" y="863443"/>
            <a:ext cx="438150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Rectangle{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public void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() </a:t>
            </a:r>
            <a:r>
              <a:rPr lang="en-IN" dirty="0">
                <a:latin typeface="Consolas" panose="020B0609020204030204" pitchFamily="49" charset="0"/>
              </a:rPr>
              <a:t>{ 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 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"Area="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height*width</a:t>
            </a:r>
            <a:r>
              <a:rPr lang="en-IN" dirty="0">
                <a:latin typeface="Consolas" panose="020B0609020204030204" pitchFamily="49" charset="0"/>
              </a:rPr>
              <a:t>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calArea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3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62951" y="4892859"/>
            <a:ext cx="3829050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62951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6442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using class Rectangle and calculate area with Return value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724116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Rectangle r1=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Rectangle();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Scanner </a:t>
            </a:r>
            <a:r>
              <a:rPr lang="en-IN" dirty="0" err="1">
                <a:latin typeface="Consolas" panose="020B0609020204030204" pitchFamily="49" charset="0"/>
              </a:rPr>
              <a:t>sc</a:t>
            </a:r>
            <a:r>
              <a:rPr lang="en-IN" dirty="0"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Scanner(System.in);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height:"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r1.height=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System.out.print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B050"/>
                </a:solidFill>
                <a:latin typeface="Consolas" panose="020B0609020204030204" pitchFamily="49" charset="0"/>
              </a:rPr>
              <a:t>"enter width:"</a:t>
            </a:r>
            <a:r>
              <a:rPr lang="en-IN" dirty="0">
                <a:latin typeface="Consolas" panose="020B0609020204030204" pitchFamily="49" charset="0"/>
              </a:rPr>
              <a:t>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r1.width=</a:t>
            </a:r>
            <a:r>
              <a:rPr lang="en-IN" dirty="0" err="1">
                <a:latin typeface="Consolas" panose="020B0609020204030204" pitchFamily="49" charset="0"/>
              </a:rPr>
              <a:t>sc.nextFloat</a:t>
            </a:r>
            <a:r>
              <a:rPr lang="en-IN" dirty="0">
                <a:latin typeface="Consolas" panose="020B0609020204030204" pitchFamily="49" charset="0"/>
              </a:rPr>
              <a:t>();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area=r1.calArea();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</a:t>
            </a:r>
            <a:r>
              <a:rPr lang="en-IN" b="1" dirty="0" err="1">
                <a:latin typeface="Consolas" panose="020B0609020204030204" pitchFamily="49" charset="0"/>
              </a:rPr>
              <a:t>System.out.println</a:t>
            </a:r>
            <a:r>
              <a:rPr lang="en-IN" b="1" dirty="0">
                <a:latin typeface="Consolas" panose="020B0609020204030204" pitchFamily="49" charset="0"/>
              </a:rPr>
              <a:t>(“Area="+area);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}//main()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}//class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endParaRPr lang="en-IN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7543800" y="863443"/>
            <a:ext cx="464820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Rectangle{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public </a:t>
            </a:r>
            <a:r>
              <a:rPr lang="en-US" b="1" dirty="0">
                <a:latin typeface="Consolas" panose="020B0609020204030204" pitchFamily="49" charset="0"/>
              </a:rPr>
              <a:t>float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calArea</a:t>
            </a:r>
            <a:r>
              <a:rPr lang="en-US" dirty="0">
                <a:latin typeface="Consolas" panose="020B0609020204030204" pitchFamily="49" charset="0"/>
              </a:rPr>
              <a:t>() {    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</a:rPr>
              <a:t>return height*width;</a:t>
            </a:r>
            <a:r>
              <a:rPr lang="en-IN" dirty="0">
                <a:latin typeface="Consolas" panose="020B0609020204030204" pitchFamily="49" charset="0"/>
              </a:rPr>
              <a:t>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 }//</a:t>
            </a:r>
            <a:r>
              <a:rPr lang="en-IN" dirty="0" err="1">
                <a:latin typeface="Consolas" panose="020B0609020204030204" pitchFamily="49" charset="0"/>
              </a:rPr>
              <a:t>calArea</a:t>
            </a:r>
            <a:r>
              <a:rPr lang="en-IN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5"/>
            </a:pPr>
            <a:r>
              <a:rPr lang="en-IN" dirty="0">
                <a:latin typeface="Consolas" panose="020B0609020204030204" pitchFamily="49" charset="0"/>
              </a:rPr>
              <a:t>}//class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62951" y="4892859"/>
            <a:ext cx="3829050" cy="1686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height:30.55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enter width:20.44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Area=624.442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62951" y="456367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0754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WAP using class Cube and calculate area using method with parameter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1" y="863444"/>
            <a:ext cx="626961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MyProgramCube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		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Cube c1=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Cube();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area=c1.calArea(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10,10,10</a:t>
            </a:r>
            <a:r>
              <a:rPr lang="en-IN" dirty="0">
                <a:latin typeface="Consolas" panose="020B0609020204030204" pitchFamily="49" charset="0"/>
              </a:rPr>
              <a:t>);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"area="</a:t>
            </a:r>
            <a:r>
              <a:rPr lang="en-IN" dirty="0">
                <a:latin typeface="Consolas" panose="020B0609020204030204" pitchFamily="49" charset="0"/>
              </a:rPr>
              <a:t>+area);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}//class </a:t>
            </a:r>
            <a:r>
              <a:rPr lang="en-IN" dirty="0" err="1">
                <a:latin typeface="Consolas" panose="020B0609020204030204" pitchFamily="49" charset="0"/>
              </a:rPr>
              <a:t>myProgram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508376" y="863443"/>
            <a:ext cx="568362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Cube{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float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(float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h</a:t>
            </a:r>
            <a:r>
              <a:rPr lang="en-IN" dirty="0">
                <a:latin typeface="Consolas" panose="020B0609020204030204" pitchFamily="49" charset="0"/>
              </a:rPr>
              <a:t>, float 				    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w</a:t>
            </a:r>
            <a:r>
              <a:rPr lang="en-IN" dirty="0">
                <a:latin typeface="Consolas" panose="020B0609020204030204" pitchFamily="49" charset="0"/>
              </a:rPr>
              <a:t>, float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d</a:t>
            </a:r>
            <a:r>
              <a:rPr lang="en-IN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{   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   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   depth=d;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latin typeface="Consolas" panose="020B0609020204030204" pitchFamily="49" charset="0"/>
              </a:rPr>
              <a:t> height*width*depth;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 }//</a:t>
            </a:r>
            <a:r>
              <a:rPr lang="en-IN" dirty="0" err="1">
                <a:latin typeface="Consolas" panose="020B0609020204030204" pitchFamily="49" charset="0"/>
              </a:rPr>
              <a:t>calArea</a:t>
            </a:r>
            <a:r>
              <a:rPr lang="en-IN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1"/>
            </a:pPr>
            <a:r>
              <a:rPr lang="en-IN" dirty="0">
                <a:latin typeface="Consolas" panose="020B0609020204030204" pitchFamily="49" charset="0"/>
              </a:rPr>
              <a:t>}//class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267822" y="5990536"/>
            <a:ext cx="2892237" cy="46347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area=1000.0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267822" y="5661352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Cube 5"/>
          <p:cNvSpPr/>
          <p:nvPr/>
        </p:nvSpPr>
        <p:spPr>
          <a:xfrm>
            <a:off x="4676101" y="5513388"/>
            <a:ext cx="654925" cy="6251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915856" y="5317782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3" name="TextBox 12"/>
          <p:cNvSpPr txBox="1"/>
          <p:nvPr/>
        </p:nvSpPr>
        <p:spPr>
          <a:xfrm rot="2669535">
            <a:off x="4496787" y="5382582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4299789" y="5794436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93523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6" grpId="0" animBg="1"/>
      <p:bldP spid="7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Object?</a:t>
            </a:r>
            <a:endParaRPr lang="en-IN" dirty="0"/>
          </a:p>
        </p:txBody>
      </p:sp>
      <p:pic>
        <p:nvPicPr>
          <p:cNvPr id="1028" name="Picture 4" descr="Set Of School Objects Illustration Royalty Free Cliparts, Vectors, And  Stock Illustration. Image 63492909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4" y="724647"/>
            <a:ext cx="6973508" cy="56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30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WAP using class Cube and calculate area of two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6269619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java.util</a:t>
            </a:r>
            <a:r>
              <a:rPr lang="en-IN" dirty="0">
                <a:latin typeface="Consolas" panose="020B0609020204030204" pitchFamily="49" charset="0"/>
              </a:rPr>
              <a:t>.*;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MyProgramCube</a:t>
            </a:r>
            <a:r>
              <a:rPr lang="en-IN" dirty="0">
                <a:latin typeface="Consolas" panose="020B0609020204030204" pitchFamily="49" charset="0"/>
              </a:rPr>
              <a:t> 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dirty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		(String[] </a:t>
            </a:r>
            <a:r>
              <a:rPr lang="en-IN" dirty="0" err="1"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){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float area;   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>
                <a:latin typeface="Consolas" panose="020B0609020204030204" pitchFamily="49" charset="0"/>
              </a:rPr>
              <a:t>Cube c1=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Cube();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//Obj1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Cube c2=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Cube();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//Obj2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“c1 area=“ 		  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c1.calArea(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10,10,10</a:t>
            </a:r>
            <a:r>
              <a:rPr lang="en-IN" dirty="0">
                <a:latin typeface="Consolas" panose="020B0609020204030204" pitchFamily="49" charset="0"/>
              </a:rPr>
              <a:t>));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 err="1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“c2 area=“ 		  </a:t>
            </a:r>
            <a:r>
              <a:rPr lang="en-IN" dirty="0">
                <a:latin typeface="Consolas" panose="020B0609020204030204" pitchFamily="49" charset="0"/>
              </a:rPr>
              <a:t>+</a:t>
            </a:r>
            <a:r>
              <a:rPr lang="en-IN" b="1" dirty="0">
                <a:latin typeface="Consolas" panose="020B0609020204030204" pitchFamily="49" charset="0"/>
              </a:rPr>
              <a:t>c2.calArea(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20,20,20</a:t>
            </a:r>
            <a:r>
              <a:rPr lang="en-IN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508376" y="863443"/>
            <a:ext cx="568362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Cube</a:t>
            </a:r>
            <a:r>
              <a:rPr lang="en-IN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height;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width;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float </a:t>
            </a:r>
            <a:r>
              <a:rPr lang="en-IN" b="1" dirty="0" err="1">
                <a:latin typeface="Consolas" panose="020B0609020204030204" pitchFamily="49" charset="0"/>
              </a:rPr>
              <a:t>calArea</a:t>
            </a:r>
            <a:r>
              <a:rPr lang="en-IN" b="1" dirty="0">
                <a:latin typeface="Consolas" panose="020B0609020204030204" pitchFamily="49" charset="0"/>
              </a:rPr>
              <a:t>(float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h</a:t>
            </a:r>
            <a:r>
              <a:rPr lang="en-IN" dirty="0">
                <a:latin typeface="Consolas" panose="020B0609020204030204" pitchFamily="49" charset="0"/>
              </a:rPr>
              <a:t>, float 				    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w</a:t>
            </a:r>
            <a:r>
              <a:rPr lang="en-IN" dirty="0">
                <a:latin typeface="Consolas" panose="020B0609020204030204" pitchFamily="49" charset="0"/>
              </a:rPr>
              <a:t>, float 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d</a:t>
            </a:r>
            <a:r>
              <a:rPr lang="en-IN" dirty="0">
                <a:latin typeface="Consolas" panose="020B0609020204030204" pitchFamily="49" charset="0"/>
              </a:rPr>
              <a:t>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{   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   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   depth=d;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return</a:t>
            </a:r>
            <a:r>
              <a:rPr lang="en-IN" dirty="0">
                <a:latin typeface="Consolas" panose="020B0609020204030204" pitchFamily="49" charset="0"/>
              </a:rPr>
              <a:t> height*width*depth;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calArea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2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299763" y="5719711"/>
            <a:ext cx="2892237" cy="86746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c1 area=1000.0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c2 area=8000.0</a:t>
            </a:r>
          </a:p>
        </p:txBody>
      </p:sp>
      <p:sp>
        <p:nvSpPr>
          <p:cNvPr id="12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299763" y="5390527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Cube 5"/>
          <p:cNvSpPr/>
          <p:nvPr/>
        </p:nvSpPr>
        <p:spPr>
          <a:xfrm>
            <a:off x="4782011" y="5928900"/>
            <a:ext cx="654925" cy="6251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021766" y="5733294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3" name="TextBox 12"/>
          <p:cNvSpPr txBox="1"/>
          <p:nvPr/>
        </p:nvSpPr>
        <p:spPr>
          <a:xfrm rot="2669535">
            <a:off x="4602697" y="5798094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4405699" y="6209948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  <a:endParaRPr lang="en-IN" sz="1100" dirty="0"/>
          </a:p>
        </p:txBody>
      </p:sp>
      <p:sp>
        <p:nvSpPr>
          <p:cNvPr id="15" name="Cube 14"/>
          <p:cNvSpPr/>
          <p:nvPr/>
        </p:nvSpPr>
        <p:spPr>
          <a:xfrm>
            <a:off x="5982488" y="5443730"/>
            <a:ext cx="1223612" cy="1086320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502160" y="5250015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  <p:sp>
        <p:nvSpPr>
          <p:cNvPr id="17" name="TextBox 16"/>
          <p:cNvSpPr txBox="1"/>
          <p:nvPr/>
        </p:nvSpPr>
        <p:spPr>
          <a:xfrm rot="2669535">
            <a:off x="5840625" y="5491562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5726982" y="5979846"/>
            <a:ext cx="602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68453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animBg="1"/>
      <p:bldP spid="6" grpId="0" animBg="1"/>
      <p:bldP spid="7" grpId="0"/>
      <p:bldP spid="13" grpId="0"/>
      <p:bldP spid="14" grpId="0"/>
      <p:bldP spid="15" grpId="0" animBg="1"/>
      <p:bldP spid="16" grpId="0"/>
      <p:bldP spid="17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3447" y="0"/>
            <a:ext cx="91440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length;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breadth;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height;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 err="1">
                <a:latin typeface="Consolas" panose="020B0609020204030204" pitchFamily="49" charset="0"/>
              </a:rPr>
              <a:t>BoxDemo</a:t>
            </a:r>
            <a:r>
              <a:rPr lang="en-IN" sz="19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sz="1900" dirty="0">
                <a:latin typeface="Consolas" panose="020B0609020204030204" pitchFamily="49" charset="0"/>
              </a:rPr>
              <a:t> main(String </a:t>
            </a:r>
            <a:r>
              <a:rPr lang="en-IN" sz="1900" dirty="0" err="1">
                <a:latin typeface="Consolas" panose="020B0609020204030204" pitchFamily="49" charset="0"/>
              </a:rPr>
              <a:t>args</a:t>
            </a:r>
            <a:r>
              <a:rPr lang="en-IN" sz="1900" dirty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Box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sz="1900" dirty="0">
                <a:latin typeface="Consolas" panose="020B0609020204030204" pitchFamily="49" charset="0"/>
              </a:rPr>
              <a:t>= 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>
                <a:latin typeface="Consolas" panose="020B0609020204030204" pitchFamily="49" charset="0"/>
              </a:rPr>
              <a:t> </a:t>
            </a:r>
            <a:r>
              <a:rPr lang="en-IN" sz="1900" dirty="0" err="1"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20;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30;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		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= 3;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= 6;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 = 9;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 =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>
                <a:latin typeface="Consolas" panose="020B0609020204030204" pitchFamily="49" charset="0"/>
              </a:rPr>
              <a:t> * </a:t>
            </a:r>
            <a:r>
              <a:rPr lang="en-IN" sz="19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>
                <a:latin typeface="Consolas" panose="020B0609020204030204" pitchFamily="49" charset="0"/>
              </a:rPr>
              <a:t>.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	</a:t>
            </a:r>
            <a:r>
              <a:rPr lang="en-IN" sz="1900" dirty="0" err="1">
                <a:latin typeface="Consolas" panose="020B0609020204030204" pitchFamily="49" charset="0"/>
              </a:rPr>
              <a:t>System.</a:t>
            </a:r>
            <a:r>
              <a:rPr lang="en-IN" sz="19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>
                <a:latin typeface="Consolas" panose="020B0609020204030204" pitchFamily="49" charset="0"/>
              </a:rPr>
              <a:t>.println</a:t>
            </a:r>
            <a:r>
              <a:rPr lang="en-IN" sz="1900" dirty="0">
                <a:latin typeface="Consolas" panose="020B0609020204030204" pitchFamily="49" charset="0"/>
              </a:rPr>
              <a:t>(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>
                <a:solidFill>
                  <a:srgbClr val="0000FF"/>
                </a:solidFill>
              </a:rPr>
              <a:t>"</a:t>
            </a:r>
            <a:r>
              <a:rPr lang="en-IN" sz="1900" dirty="0">
                <a:latin typeface="Consolas" panose="020B0609020204030204" pitchFamily="49" charset="0"/>
              </a:rPr>
              <a:t> + </a:t>
            </a:r>
            <a:r>
              <a:rPr lang="en-IN" sz="19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80628" y="314227"/>
            <a:ext cx="1371600" cy="1602441"/>
            <a:chOff x="7448391" y="620806"/>
            <a:chExt cx="1371600" cy="1602441"/>
          </a:xfrm>
        </p:grpSpPr>
        <p:sp>
          <p:nvSpPr>
            <p:cNvPr id="6" name="Rectangle 5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69809" y="409136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1300" y="935495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6193" y="145946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75314" y="320192"/>
            <a:ext cx="2205314" cy="896767"/>
            <a:chOff x="5475314" y="320192"/>
            <a:chExt cx="2205314" cy="896767"/>
          </a:xfrm>
        </p:grpSpPr>
        <p:sp>
          <p:nvSpPr>
            <p:cNvPr id="13" name="TextBox 12"/>
            <p:cNvSpPr txBox="1"/>
            <p:nvPr/>
          </p:nvSpPr>
          <p:spPr>
            <a:xfrm>
              <a:off x="5697269" y="847627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myBox1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75314" y="320192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" name="Straight Arrow Connector 14"/>
            <p:cNvCxnSpPr>
              <a:endCxn id="6" idx="1"/>
            </p:cNvCxnSpPr>
            <p:nvPr/>
          </p:nvCxnSpPr>
          <p:spPr>
            <a:xfrm>
              <a:off x="6161114" y="580927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680628" y="2505404"/>
            <a:ext cx="1371600" cy="1602441"/>
            <a:chOff x="7448391" y="620806"/>
            <a:chExt cx="1371600" cy="1602441"/>
          </a:xfrm>
        </p:grpSpPr>
        <p:sp>
          <p:nvSpPr>
            <p:cNvPr id="17" name="Rectangle 16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76866" y="2590800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01300" y="3126672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6193" y="3650645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475314" y="2511369"/>
            <a:ext cx="2205314" cy="896767"/>
            <a:chOff x="5475314" y="2511369"/>
            <a:chExt cx="2205314" cy="896767"/>
          </a:xfrm>
        </p:grpSpPr>
        <p:sp>
          <p:nvSpPr>
            <p:cNvPr id="24" name="TextBox 23"/>
            <p:cNvSpPr txBox="1"/>
            <p:nvPr/>
          </p:nvSpPr>
          <p:spPr>
            <a:xfrm>
              <a:off x="5697269" y="3038804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myBox2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75314" y="2511369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6" name="Straight Arrow Connector 25"/>
            <p:cNvCxnSpPr>
              <a:endCxn id="17" idx="1"/>
            </p:cNvCxnSpPr>
            <p:nvPr/>
          </p:nvCxnSpPr>
          <p:spPr>
            <a:xfrm>
              <a:off x="6161114" y="2772104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734447" y="3810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 = 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4447" y="9144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20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34447" y="1438373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30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05768" y="2593272"/>
            <a:ext cx="11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length = 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30202" y="3126672"/>
            <a:ext cx="12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breadth = 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05094" y="3650645"/>
            <a:ext cx="11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height = 9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562350" y="2105025"/>
            <a:ext cx="132753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26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0.0444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  <p:bldP spid="22" grpId="0"/>
      <p:bldP spid="22" grpId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vs. Object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3947" y="778794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Object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203947" y="1157635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a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Blueprint</a:t>
                      </a:r>
                      <a:r>
                        <a:rPr lang="en-US" dirty="0">
                          <a:solidFill>
                            <a:srgbClr val="301B92"/>
                          </a:solidFill>
                        </a:rPr>
                        <a:t> </a:t>
                      </a:r>
                      <a:r>
                        <a:rPr lang="en-US" dirty="0"/>
                        <a:t>or template.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is the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instance</a:t>
                      </a:r>
                      <a:r>
                        <a:rPr lang="en-US" baseline="0" dirty="0"/>
                        <a:t> of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203947" y="1536476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creates a </a:t>
                      </a:r>
                      <a:r>
                        <a:rPr lang="en-IN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framework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that defines the relationship between its members.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When you declare an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of a class, you are creating an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that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203947" y="2184557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is a </a:t>
                      </a:r>
                      <a:r>
                        <a:rPr lang="en-IN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construct.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object has </a:t>
                      </a:r>
                      <a:r>
                        <a:rPr lang="en-US" sz="1800" b="0" i="0" u="none" strike="noStrike" kern="1200" baseline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physical reality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(i.e., an object occupies space in memory.)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203947" y="2832638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a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group</a:t>
                      </a:r>
                      <a:r>
                        <a:rPr lang="en-US" dirty="0"/>
                        <a:t> or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collection</a:t>
                      </a:r>
                      <a:r>
                        <a:rPr lang="en-US" dirty="0"/>
                        <a:t> of similar object.</a:t>
                      </a:r>
                    </a:p>
                    <a:p>
                      <a:r>
                        <a:rPr lang="en-US" dirty="0"/>
                        <a:t>e.g. Car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Object is defined as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real-world entity</a:t>
                      </a:r>
                    </a:p>
                    <a:p>
                      <a:r>
                        <a:rPr lang="en-US" dirty="0" err="1"/>
                        <a:t>e.g.:Audi</a:t>
                      </a:r>
                      <a:r>
                        <a:rPr lang="en-US" baseline="0" dirty="0"/>
                        <a:t>,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Volkswagen,</a:t>
                      </a:r>
                      <a:r>
                        <a:rPr lang="en-IN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Tesla, Ferrari etc.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203947" y="3480719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is declared only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once</a:t>
                      </a:r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can be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created</a:t>
                      </a:r>
                      <a:r>
                        <a:rPr lang="en-US" baseline="0" dirty="0"/>
                        <a:t> as many times as required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203947" y="4128800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doesn’t allocate memory </a:t>
                      </a:r>
                      <a:r>
                        <a:rPr lang="en-US" dirty="0"/>
                        <a:t>when it is created.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allocates the memory </a:t>
                      </a:r>
                      <a:r>
                        <a:rPr lang="en-US" baseline="0" dirty="0"/>
                        <a:t>upon creation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/>
        </p:nvGraphicFramePr>
        <p:xfrm>
          <a:off x="203947" y="5155723"/>
          <a:ext cx="881107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Profession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Mobile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Subject</a:t>
                      </a:r>
                    </a:p>
                    <a:p>
                      <a:r>
                        <a:rPr lang="en-US" b="1" dirty="0"/>
                        <a:t>Class</a:t>
                      </a:r>
                      <a:r>
                        <a:rPr lang="en-US" dirty="0"/>
                        <a:t>: Student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Class</a:t>
                      </a:r>
                      <a:r>
                        <a:rPr lang="en-US" dirty="0"/>
                        <a:t>: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Object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Doctor, Teacher, Lawyer, Politician…</a:t>
                      </a:r>
                    </a:p>
                    <a:p>
                      <a:r>
                        <a:rPr lang="en-US" b="1" baseline="0" dirty="0"/>
                        <a:t>Object</a:t>
                      </a:r>
                      <a:r>
                        <a:rPr lang="en-US" baseline="0" dirty="0"/>
                        <a:t>: iPhone, </a:t>
                      </a:r>
                      <a:r>
                        <a:rPr lang="en-US" baseline="0" dirty="0" err="1"/>
                        <a:t>Samsumg</a:t>
                      </a:r>
                      <a:r>
                        <a:rPr lang="en-US" baseline="0" dirty="0"/>
                        <a:t>, 1plus…</a:t>
                      </a:r>
                    </a:p>
                    <a:p>
                      <a:r>
                        <a:rPr lang="en-US" b="1" dirty="0"/>
                        <a:t>Object</a:t>
                      </a:r>
                      <a:r>
                        <a:rPr lang="en-US" dirty="0"/>
                        <a:t>:</a:t>
                      </a:r>
                      <a:r>
                        <a:rPr lang="en-US" baseline="0" dirty="0"/>
                        <a:t> Maths, English, Science, Computer…</a:t>
                      </a:r>
                    </a:p>
                    <a:p>
                      <a:r>
                        <a:rPr lang="en-US" b="1" baseline="0" dirty="0"/>
                        <a:t>Object</a:t>
                      </a:r>
                      <a:r>
                        <a:rPr lang="en-US" baseline="0" dirty="0"/>
                        <a:t>: John, Aarav, </a:t>
                      </a:r>
                      <a:r>
                        <a:rPr lang="en-US" baseline="0" dirty="0" err="1"/>
                        <a:t>Smita</a:t>
                      </a:r>
                      <a:r>
                        <a:rPr lang="en-US" baseline="0" dirty="0"/>
                        <a:t>…</a:t>
                      </a:r>
                    </a:p>
                    <a:p>
                      <a:r>
                        <a:rPr lang="en-US" b="1" baseline="0" dirty="0"/>
                        <a:t>Object: </a:t>
                      </a:r>
                      <a:r>
                        <a:rPr lang="en-US" b="0" baseline="0" dirty="0"/>
                        <a:t>Blue, Green, Red, Yellow, Violet, Black…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/>
          <p:cNvGraphicFramePr>
            <a:graphicFrameLocks/>
          </p:cNvGraphicFramePr>
          <p:nvPr/>
        </p:nvGraphicFramePr>
        <p:xfrm>
          <a:off x="203947" y="4776881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 can </a:t>
                      </a:r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exist</a:t>
                      </a:r>
                      <a:r>
                        <a:rPr lang="en-US" dirty="0"/>
                        <a:t> without its</a:t>
                      </a:r>
                      <a:r>
                        <a:rPr lang="en-US" baseline="0" dirty="0"/>
                        <a:t> objects.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  <a:r>
                        <a:rPr lang="en-US" baseline="0" dirty="0"/>
                        <a:t> Object </a:t>
                      </a:r>
                      <a:r>
                        <a:rPr lang="en-US" baseline="0" dirty="0">
                          <a:solidFill>
                            <a:srgbClr val="002060"/>
                          </a:solidFill>
                        </a:rPr>
                        <a:t>can’t exist </a:t>
                      </a:r>
                      <a:r>
                        <a:rPr lang="en-US" baseline="0" dirty="0"/>
                        <a:t>without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4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Method?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742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Method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37746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method </a:t>
            </a:r>
            <a:r>
              <a:rPr lang="en-US" dirty="0"/>
              <a:t>is a group of statements that performs a </a:t>
            </a:r>
            <a:r>
              <a:rPr lang="en-US" dirty="0">
                <a:solidFill>
                  <a:srgbClr val="002060"/>
                </a:solidFill>
              </a:rPr>
              <a:t>specific task</a:t>
            </a:r>
            <a:r>
              <a:rPr lang="en-US" dirty="0"/>
              <a:t>.</a:t>
            </a:r>
          </a:p>
          <a:p>
            <a:r>
              <a:rPr lang="en-US" dirty="0"/>
              <a:t>A large program can be </a:t>
            </a:r>
            <a:r>
              <a:rPr lang="en-US" dirty="0">
                <a:solidFill>
                  <a:srgbClr val="002060"/>
                </a:solidFill>
              </a:rPr>
              <a:t>divided</a:t>
            </a:r>
            <a:r>
              <a:rPr lang="en-US" dirty="0"/>
              <a:t> into the basic building blocks known as </a:t>
            </a:r>
            <a:r>
              <a:rPr lang="en-US" b="1" dirty="0">
                <a:solidFill>
                  <a:srgbClr val="002060"/>
                </a:solidFill>
              </a:rPr>
              <a:t>method/function</a:t>
            </a:r>
            <a:r>
              <a:rPr lang="en-US" dirty="0"/>
              <a:t>.</a:t>
            </a:r>
          </a:p>
          <a:p>
            <a:r>
              <a:rPr lang="en-US" dirty="0"/>
              <a:t>The function contains the set of programming statements enclosed by </a:t>
            </a:r>
            <a:r>
              <a:rPr lang="en-US" dirty="0">
                <a:solidFill>
                  <a:srgbClr val="002060"/>
                </a:solidFill>
              </a:rPr>
              <a:t>{  }</a:t>
            </a:r>
            <a:r>
              <a:rPr lang="en-US" dirty="0"/>
              <a:t>.</a:t>
            </a:r>
          </a:p>
          <a:p>
            <a:r>
              <a:rPr lang="en-US" dirty="0"/>
              <a:t>Program execution in many programming language starts from the </a:t>
            </a:r>
            <a:r>
              <a:rPr lang="en-US" b="1" dirty="0">
                <a:solidFill>
                  <a:srgbClr val="002060"/>
                </a:solidFill>
              </a:rPr>
              <a:t>main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function.</a:t>
            </a:r>
          </a:p>
          <a:p>
            <a:r>
              <a:rPr lang="en-US" dirty="0">
                <a:solidFill>
                  <a:srgbClr val="002060"/>
                </a:solidFill>
              </a:rPr>
              <a:t>main</a:t>
            </a:r>
            <a:r>
              <a:rPr lang="en-US" dirty="0"/>
              <a:t> is also a </a:t>
            </a:r>
            <a:r>
              <a:rPr lang="en-US" b="1" dirty="0">
                <a:solidFill>
                  <a:srgbClr val="002060"/>
                </a:solidFill>
              </a:rPr>
              <a:t>method/function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67047" y="3240911"/>
            <a:ext cx="285767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main()</a:t>
            </a:r>
          </a:p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// body part</a:t>
            </a:r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solidFill>
                  <a:srgbClr val="333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633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Function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DE8234-7A32-1446-882D-A007335EFFBC}"/>
              </a:ext>
            </a:extLst>
          </p:cNvPr>
          <p:cNvSpPr txBox="1"/>
          <p:nvPr/>
        </p:nvSpPr>
        <p:spPr>
          <a:xfrm>
            <a:off x="14123796" y="1237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5" name="Elbow Connector 4"/>
          <p:cNvCxnSpPr>
            <a:stCxn id="9" idx="2"/>
            <a:endCxn id="24" idx="0"/>
          </p:cNvCxnSpPr>
          <p:nvPr/>
        </p:nvCxnSpPr>
        <p:spPr>
          <a:xfrm rot="5400000">
            <a:off x="4218890" y="406840"/>
            <a:ext cx="769503" cy="2984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896592" y="961465"/>
            <a:ext cx="2398815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Function</a:t>
            </a:r>
            <a:endParaRPr lang="en-US" sz="2800" b="1" dirty="0"/>
          </a:p>
        </p:txBody>
      </p:sp>
      <p:sp>
        <p:nvSpPr>
          <p:cNvPr id="24" name="Rectangle 23"/>
          <p:cNvSpPr/>
          <p:nvPr/>
        </p:nvSpPr>
        <p:spPr>
          <a:xfrm>
            <a:off x="1911874" y="2283951"/>
            <a:ext cx="2398815" cy="54864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</a:rPr>
              <a:t>Library Function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00289" y="2277152"/>
            <a:ext cx="3946583" cy="54864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User Defined Function (UDF)</a:t>
            </a:r>
          </a:p>
        </p:txBody>
      </p:sp>
      <p:cxnSp>
        <p:nvCxnSpPr>
          <p:cNvPr id="13" name="Elbow Connector 12"/>
          <p:cNvCxnSpPr>
            <a:stCxn id="9" idx="2"/>
            <a:endCxn id="25" idx="0"/>
          </p:cNvCxnSpPr>
          <p:nvPr/>
        </p:nvCxnSpPr>
        <p:spPr>
          <a:xfrm rot="16200000" flipH="1">
            <a:off x="7353438" y="257009"/>
            <a:ext cx="762704" cy="32775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41213" y="3384307"/>
            <a:ext cx="4940136" cy="2042067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ln w="0">
                  <a:noFill/>
                </a:ln>
                <a:solidFill>
                  <a:schemeClr val="tx1"/>
                </a:solidFill>
              </a:rPr>
              <a:t>Predefined or d</a:t>
            </a:r>
            <a:r>
              <a:rPr lang="en-US" sz="2200" b="1" dirty="0">
                <a:solidFill>
                  <a:schemeClr val="tx1"/>
                </a:solidFill>
              </a:rPr>
              <a:t>eclared inside header files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nextInt</a:t>
            </a:r>
            <a:r>
              <a:rPr lang="en-US" sz="2200" dirty="0">
                <a:solidFill>
                  <a:schemeClr val="tx1"/>
                </a:solidFill>
              </a:rPr>
              <a:t>() – </a:t>
            </a:r>
            <a:r>
              <a:rPr lang="en-US" sz="2200" dirty="0" err="1">
                <a:solidFill>
                  <a:schemeClr val="tx1"/>
                </a:solidFill>
              </a:rPr>
              <a:t>util</a:t>
            </a:r>
            <a:r>
              <a:rPr lang="en-US" sz="2200" dirty="0">
                <a:solidFill>
                  <a:schemeClr val="tx1"/>
                </a:solidFill>
              </a:rPr>
              <a:t> library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pow() – math library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21218" y="3384307"/>
            <a:ext cx="4504723" cy="2042067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solidFill>
                  <a:schemeClr val="tx1"/>
                </a:solidFill>
              </a:rPr>
              <a:t>Created by User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CalculateSimpleInterest</a:t>
            </a:r>
            <a:r>
              <a:rPr lang="en-US" sz="2200" dirty="0">
                <a:solidFill>
                  <a:schemeClr val="tx1"/>
                </a:solidFill>
              </a:rPr>
              <a:t>()</a:t>
            </a:r>
          </a:p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CalculateAreaOfCircle</a:t>
            </a:r>
            <a:r>
              <a:rPr lang="en-US" sz="22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4" name="Straight Arrow Connector 33"/>
          <p:cNvCxnSpPr>
            <a:stCxn id="24" idx="2"/>
            <a:endCxn id="31" idx="0"/>
          </p:cNvCxnSpPr>
          <p:nvPr/>
        </p:nvCxnSpPr>
        <p:spPr>
          <a:xfrm flipH="1">
            <a:off x="3111281" y="2832591"/>
            <a:ext cx="1" cy="551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2"/>
            <a:endCxn id="32" idx="0"/>
          </p:cNvCxnSpPr>
          <p:nvPr/>
        </p:nvCxnSpPr>
        <p:spPr>
          <a:xfrm flipH="1">
            <a:off x="9373580" y="2825792"/>
            <a:ext cx="1" cy="558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31" grpId="0" animBg="1"/>
      <p:bldP spid="3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Structure of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DCE3EA-AA8D-CE4E-8D85-3058A82F8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606541"/>
          </a:xfrm>
        </p:spPr>
        <p:txBody>
          <a:bodyPr/>
          <a:lstStyle/>
          <a:p>
            <a:r>
              <a:rPr lang="en-US" dirty="0"/>
              <a:t>User-defined function’s program structure is divided into three parts as follows: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23654" y="1929545"/>
            <a:ext cx="2868694" cy="42473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func1(); </a:t>
            </a: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main()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func1();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endParaRPr lang="en-I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void func1()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//function body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 ....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C59192-ED8F-DB47-BE1B-257CF7CBC9D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314575" y="2144811"/>
            <a:ext cx="1633657" cy="61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23653" y="1514173"/>
            <a:ext cx="2333859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C:Function Structure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76DC40-32C1-C346-9D0D-15526473270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185988" y="3104462"/>
            <a:ext cx="1762244" cy="596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A135CB-1722-7344-B34D-0A770A35B39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314575" y="4045906"/>
            <a:ext cx="1633657" cy="565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48232" y="1929545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Prototype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48232" y="2827970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call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48232" y="3769414"/>
            <a:ext cx="2521096" cy="552983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Function definition</a:t>
            </a:r>
            <a:endParaRPr lang="en-US" sz="2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925212" y="1929545"/>
            <a:ext cx="5135609" cy="28623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public static void main(String[]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ags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c=add(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="+c);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j){</a:t>
            </a:r>
          </a:p>
          <a:p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IN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i+j</a:t>
            </a:r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925212" y="1527170"/>
            <a:ext cx="3871007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Java:Function</a:t>
            </a:r>
            <a:r>
              <a:rPr lang="en-US" dirty="0">
                <a:solidFill>
                  <a:schemeClr val="tx1"/>
                </a:solidFill>
              </a:rPr>
              <a:t> for addition of 2 numbers</a:t>
            </a:r>
          </a:p>
        </p:txBody>
      </p:sp>
      <p:cxnSp>
        <p:nvCxnSpPr>
          <p:cNvPr id="11" name="Straight Arrow Connector 10"/>
          <p:cNvCxnSpPr>
            <a:stCxn id="20" idx="3"/>
          </p:cNvCxnSpPr>
          <p:nvPr/>
        </p:nvCxnSpPr>
        <p:spPr>
          <a:xfrm flipV="1">
            <a:off x="6469328" y="2937341"/>
            <a:ext cx="1374510" cy="16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1" idx="3"/>
          </p:cNvCxnSpPr>
          <p:nvPr/>
        </p:nvCxnSpPr>
        <p:spPr>
          <a:xfrm flipV="1">
            <a:off x="6469328" y="3769414"/>
            <a:ext cx="660135" cy="27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59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animBg="1"/>
      <p:bldP spid="16" grpId="0" animBg="1"/>
      <p:bldP spid="19" grpId="0" animBg="1"/>
      <p:bldP spid="20" grpId="0" animBg="1"/>
      <p:bldP spid="21" grpId="0" animBg="1"/>
      <p:bldP spid="37" grpId="0" animBg="1"/>
      <p:bldP spid="3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8F2B-E009-334D-B9DD-03323F14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3106087"/>
          </a:xfrm>
        </p:spPr>
        <p:txBody>
          <a:bodyPr/>
          <a:lstStyle/>
          <a:p>
            <a:r>
              <a:rPr lang="en-US" dirty="0"/>
              <a:t>A method definition defines the </a:t>
            </a:r>
            <a:r>
              <a:rPr lang="en-US" b="1" dirty="0"/>
              <a:t>method header </a:t>
            </a:r>
            <a:r>
              <a:rPr lang="en-US" dirty="0"/>
              <a:t>and </a:t>
            </a:r>
            <a:r>
              <a:rPr lang="en-US" b="1" dirty="0"/>
              <a:t>body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/>
              <a:t>method body </a:t>
            </a:r>
            <a:r>
              <a:rPr lang="en-US" dirty="0"/>
              <a:t>part defines method logic.</a:t>
            </a:r>
          </a:p>
          <a:p>
            <a:pPr lvl="1"/>
            <a:r>
              <a:rPr lang="en-US" dirty="0"/>
              <a:t>Method statements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379327" y="4407543"/>
            <a:ext cx="7549328" cy="13797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return-type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method_name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(datatyp1 arg1, datatype2 arg2, …)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functions statements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379326" y="3980851"/>
            <a:ext cx="1573864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Syntax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8145939" y="4396223"/>
            <a:ext cx="3810707" cy="13911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addition(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 b); 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IN" b="1" dirty="0" err="1"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8145939" y="3969531"/>
            <a:ext cx="1573864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5283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 to add two number using add(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) 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555495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class </a:t>
            </a:r>
            <a:r>
              <a:rPr lang="en-IN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MethodDemo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public static </a:t>
            </a:r>
            <a:r>
              <a:rPr lang="en-US" dirty="0">
                <a:solidFill>
                  <a:srgbClr val="B00040"/>
                </a:solidFill>
                <a:latin typeface="Consolas" panose="020B0609020204030204" pitchFamily="49" charset="0"/>
              </a:rPr>
              <a:t>void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(String[] </a:t>
            </a:r>
            <a:r>
              <a:rPr lang="en-US" dirty="0" err="1">
                <a:solidFill>
                  <a:srgbClr val="666666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 </a:t>
            </a:r>
            <a:r>
              <a:rPr lang="en-IN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a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=10,b=20,c;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b="1" dirty="0" err="1">
                <a:latin typeface="Consolas" panose="020B0609020204030204" pitchFamily="49" charset="0"/>
              </a:rPr>
              <a:t>MethodDemo</a:t>
            </a:r>
            <a:r>
              <a:rPr lang="en-IN" b="1" dirty="0">
                <a:latin typeface="Consolas" panose="020B0609020204030204" pitchFamily="49" charset="0"/>
              </a:rPr>
              <a:t> md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b="1" dirty="0">
                <a:solidFill>
                  <a:srgbClr val="008000"/>
                </a:solidFill>
                <a:latin typeface="Consolas" panose="020B0609020204030204" pitchFamily="49" charset="0"/>
              </a:rPr>
              <a:t>new </a:t>
            </a:r>
            <a:r>
              <a:rPr lang="en-IN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MethodDemo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  c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md.</a:t>
            </a:r>
            <a:r>
              <a:rPr lang="en-IN" b="1" dirty="0" err="1">
                <a:solidFill>
                  <a:srgbClr val="7D9029"/>
                </a:solidFill>
                <a:latin typeface="Consolas" panose="020B0609020204030204" pitchFamily="49" charset="0"/>
              </a:rPr>
              <a:t>add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a,b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);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System</a:t>
            </a:r>
            <a:r>
              <a:rPr lang="en-IN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7D9029"/>
                </a:solidFill>
                <a:latin typeface="Consolas" panose="020B0609020204030204" pitchFamily="49" charset="0"/>
              </a:rPr>
              <a:t>println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BA2121"/>
                </a:solidFill>
                <a:latin typeface="Consolas" panose="020B0609020204030204" pitchFamily="49" charset="0"/>
              </a:rPr>
              <a:t>a+b</a:t>
            </a:r>
            <a:r>
              <a:rPr lang="en-IN" dirty="0">
                <a:solidFill>
                  <a:srgbClr val="BA2121"/>
                </a:solidFill>
                <a:latin typeface="Consolas" panose="020B0609020204030204" pitchFamily="49" charset="0"/>
              </a:rPr>
              <a:t>="</a:t>
            </a: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+c);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 }//main()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, </a:t>
            </a:r>
            <a:r>
              <a:rPr lang="en-IN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b="1" dirty="0">
                <a:solidFill>
                  <a:srgbClr val="B00040"/>
                </a:solidFill>
                <a:latin typeface="Consolas" panose="020B0609020204030204" pitchFamily="49" charset="0"/>
              </a:rPr>
              <a:t> j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008000"/>
                </a:solidFill>
                <a:latin typeface="Consolas" panose="020B0609020204030204" pitchFamily="49" charset="0"/>
              </a:rPr>
              <a:t> 		return </a:t>
            </a:r>
            <a:r>
              <a:rPr lang="en-IN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+j</a:t>
            </a: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666666"/>
                </a:solidFill>
                <a:latin typeface="Consolas" panose="020B0609020204030204" pitchFamily="49" charset="0"/>
              </a:rPr>
              <a:t> }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Font typeface="+mj-lt"/>
              <a:buAutoNum type="arabicPeriod"/>
            </a:pP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4838" y="5920668"/>
            <a:ext cx="2386013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a+b</a:t>
            </a:r>
            <a:r>
              <a:rPr lang="en-IN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=30</a:t>
            </a:r>
            <a:endParaRPr lang="en-IN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4414838" y="5591483"/>
            <a:ext cx="183294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4356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 parameters v/s Formal parameters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146456"/>
          </a:xfrm>
        </p:spPr>
        <p:txBody>
          <a:bodyPr/>
          <a:lstStyle/>
          <a:p>
            <a:r>
              <a:rPr lang="en-US" dirty="0"/>
              <a:t>Values that are passed from the calling functions are known </a:t>
            </a:r>
            <a:r>
              <a:rPr lang="en-US" b="1" dirty="0">
                <a:solidFill>
                  <a:srgbClr val="002060"/>
                </a:solidFill>
              </a:rPr>
              <a:t>actual </a:t>
            </a:r>
            <a:r>
              <a:rPr lang="en-IN" b="1" dirty="0">
                <a:solidFill>
                  <a:srgbClr val="002060"/>
                </a:solidFill>
              </a:rPr>
              <a:t>parameters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  <a:p>
            <a:r>
              <a:rPr lang="en-US" dirty="0"/>
              <a:t>The variables declared in the function prototype or definition are known as </a:t>
            </a:r>
            <a:r>
              <a:rPr lang="en-US" b="1" dirty="0">
                <a:solidFill>
                  <a:srgbClr val="002060"/>
                </a:solidFill>
              </a:rPr>
              <a:t>formal </a:t>
            </a:r>
            <a:r>
              <a:rPr lang="en-IN" b="1" dirty="0">
                <a:solidFill>
                  <a:srgbClr val="002060"/>
                </a:solidFill>
              </a:rPr>
              <a:t>parameters</a:t>
            </a:r>
            <a:r>
              <a:rPr lang="en-US" dirty="0"/>
              <a:t>.</a:t>
            </a:r>
          </a:p>
          <a:p>
            <a:r>
              <a:rPr lang="en-US" dirty="0"/>
              <a:t>Name of formal parameters can be </a:t>
            </a:r>
            <a:r>
              <a:rPr lang="en-US" dirty="0">
                <a:solidFill>
                  <a:srgbClr val="002060"/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rgbClr val="002060"/>
                </a:solidFill>
              </a:rPr>
              <a:t>different</a:t>
            </a:r>
            <a:r>
              <a:rPr lang="en-US" dirty="0"/>
              <a:t> from actual parameters.</a:t>
            </a:r>
          </a:p>
          <a:p>
            <a:r>
              <a:rPr lang="en-US" dirty="0"/>
              <a:t>Sequence of parameter is </a:t>
            </a:r>
            <a:r>
              <a:rPr lang="en-US" b="1" dirty="0">
                <a:solidFill>
                  <a:srgbClr val="002060"/>
                </a:solidFill>
              </a:rPr>
              <a:t>important</a:t>
            </a:r>
            <a:r>
              <a:rPr lang="en-US" dirty="0"/>
              <a:t>, not name.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731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md=new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c=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md.add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and b are the actual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4730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Actual 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62643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i+j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j are the formal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62642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Formal Parameters</a:t>
            </a:r>
          </a:p>
        </p:txBody>
      </p:sp>
    </p:spTree>
    <p:extLst>
      <p:ext uri="{BB962C8B-B14F-4D97-AF65-F5344CB8AC3E}">
        <p14:creationId xmlns:p14="http://schemas.microsoft.com/office/powerpoint/2010/main" val="40151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Object?</a:t>
            </a:r>
          </a:p>
        </p:txBody>
      </p:sp>
      <p:pic>
        <p:nvPicPr>
          <p:cNvPr id="4" name="Picture 4" descr="Image result for p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8777" y="1037877"/>
            <a:ext cx="1999211" cy="14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77" y="974188"/>
            <a:ext cx="21052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606" y="974188"/>
            <a:ext cx="2086495" cy="14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77" y="3231776"/>
            <a:ext cx="1983761" cy="198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Image resu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831977" y="3536575"/>
            <a:ext cx="256760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49985" y="2484652"/>
            <a:ext cx="67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Pen</a:t>
            </a:r>
            <a:endParaRPr lang="en-IN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21377" y="2477877"/>
            <a:ext cx="112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Board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272527" y="2477877"/>
            <a:ext cx="1084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Laptop</a:t>
            </a:r>
            <a:endParaRPr lang="en-IN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394857" y="524241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Bench</a:t>
            </a:r>
            <a:endParaRPr lang="en-IN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29980" y="524241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Projector</a:t>
            </a:r>
            <a:endParaRPr lang="en-IN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87846" y="5843664"/>
            <a:ext cx="272666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Physical objects…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204" y="3560387"/>
            <a:ext cx="2347113" cy="127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569352" y="5224210"/>
            <a:ext cx="750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</a:t>
            </a:r>
            <a:endParaRPr lang="en-IN" sz="2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612527" y="3079376"/>
            <a:ext cx="8877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70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 animBg="1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Return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Clr>
                <a:schemeClr val="tx1"/>
              </a:buClr>
            </a:pPr>
            <a:r>
              <a:rPr lang="en-US" sz="2800" dirty="0"/>
              <a:t>The function can </a:t>
            </a:r>
            <a:r>
              <a:rPr lang="en-US" sz="2800" b="1" dirty="0">
                <a:solidFill>
                  <a:srgbClr val="002060"/>
                </a:solidFill>
              </a:rPr>
              <a:t>return only one value</a:t>
            </a:r>
            <a:r>
              <a:rPr lang="en-US" sz="2800" dirty="0"/>
              <a:t>.</a:t>
            </a:r>
          </a:p>
          <a:p>
            <a:pPr algn="l">
              <a:buClrTx/>
            </a:pPr>
            <a:r>
              <a:rPr lang="en-US" sz="2800" dirty="0"/>
              <a:t>Function </a:t>
            </a:r>
            <a:r>
              <a:rPr lang="en-US" sz="2800" dirty="0">
                <a:solidFill>
                  <a:srgbClr val="002060"/>
                </a:solidFill>
              </a:rPr>
              <a:t>cannot</a:t>
            </a:r>
            <a:r>
              <a:rPr lang="en-US" sz="2800" dirty="0"/>
              <a:t> return more than one value.</a:t>
            </a:r>
          </a:p>
          <a:p>
            <a:pPr algn="l">
              <a:buClrTx/>
            </a:pPr>
            <a:r>
              <a:rPr lang="en-US" sz="2800" dirty="0"/>
              <a:t>If function is not returning any value then return type should be </a:t>
            </a:r>
            <a:r>
              <a:rPr lang="en-US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8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473100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pPr lvl="0"/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a=10,b=20,c;</a:t>
            </a:r>
          </a:p>
          <a:p>
            <a:pPr lvl="0"/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md=new 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MethodDemo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md.sub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b="1" dirty="0" err="1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b="1" dirty="0" err="1">
                <a:solidFill>
                  <a:srgbClr val="8546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dirty="0">
                <a:solidFill>
                  <a:srgbClr val="21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and b are the actual parameters.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473098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Main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CF278-0CFC-4F81-B2D4-28505379D37C}"/>
              </a:ext>
            </a:extLst>
          </p:cNvPr>
          <p:cNvSpPr/>
          <p:nvPr/>
        </p:nvSpPr>
        <p:spPr>
          <a:xfrm>
            <a:off x="5621363" y="3278559"/>
            <a:ext cx="5029200" cy="1920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sub(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j)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j;	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j are the formal parameters.</a:t>
            </a:r>
          </a:p>
          <a:p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8DC43890-D73C-5248-8702-C685F20572AD}"/>
              </a:ext>
            </a:extLst>
          </p:cNvPr>
          <p:cNvSpPr/>
          <p:nvPr/>
        </p:nvSpPr>
        <p:spPr>
          <a:xfrm>
            <a:off x="5621361" y="2864567"/>
            <a:ext cx="2498701" cy="41537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9434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WAP to calculate the Power of a Number using method</a:t>
            </a:r>
            <a:endParaRPr lang="en-US" sz="3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198183" cy="4042811"/>
          </a:xfrm>
          <a:ln>
            <a:solidFill>
              <a:schemeClr val="accent1"/>
            </a:solidFill>
            <a:prstDash val="dash"/>
          </a:ln>
        </p:spPr>
        <p:txBody>
          <a:bodyPr/>
          <a:lstStyle/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import </a:t>
            </a:r>
            <a:r>
              <a:rPr lang="en-IN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java.util</a:t>
            </a:r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.*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;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public class </a:t>
            </a:r>
            <a:r>
              <a:rPr lang="en-IN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PowerMethDemo1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{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public static </a:t>
            </a:r>
            <a:r>
              <a:rPr lang="en-US" sz="2000" dirty="0">
                <a:solidFill>
                  <a:srgbClr val="B00040"/>
                </a:solidFill>
                <a:latin typeface="Consolas" panose="020B0609020204030204" pitchFamily="49" charset="0"/>
              </a:rPr>
              <a:t>void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666666"/>
                </a:solidFill>
                <a:latin typeface="Consolas" panose="020B0609020204030204" pitchFamily="49" charset="0"/>
              </a:rPr>
              <a:t>(String[] </a:t>
            </a:r>
            <a:r>
              <a:rPr lang="en-US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666666"/>
                </a:solidFill>
                <a:latin typeface="Consolas" panose="020B0609020204030204" pitchFamily="49" charset="0"/>
              </a:rPr>
              <a:t>){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sz="2000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B00040"/>
                </a:solidFill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, pow, res; 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Scanner </a:t>
            </a:r>
            <a:r>
              <a:rPr lang="en-IN" sz="2000" dirty="0" err="1">
                <a:latin typeface="Consolas" panose="020B0609020204030204" pitchFamily="49" charset="0"/>
              </a:rPr>
              <a:t>sc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new Scanner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(System.</a:t>
            </a:r>
            <a:r>
              <a:rPr lang="en-IN" sz="2000" dirty="0">
                <a:solidFill>
                  <a:srgbClr val="7D9029"/>
                </a:solidFill>
                <a:latin typeface="Consolas" panose="020B0609020204030204" pitchFamily="49" charset="0"/>
              </a:rPr>
              <a:t>in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"enter </a:t>
            </a:r>
            <a:r>
              <a:rPr lang="en-IN" sz="2000" dirty="0" err="1">
                <a:solidFill>
                  <a:srgbClr val="BA2121"/>
                </a:solidFill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:"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sc.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nextInt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"enter pow:"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pow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sc.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nextInt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();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latin typeface="Consolas" panose="020B0609020204030204" pitchFamily="49" charset="0"/>
              </a:rPr>
              <a:t>PowerMethDemo1 </a:t>
            </a:r>
            <a:r>
              <a:rPr lang="en-IN" sz="2000" b="1" dirty="0" err="1">
                <a:latin typeface="Consolas" panose="020B0609020204030204" pitchFamily="49" charset="0"/>
              </a:rPr>
              <a:t>pmd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new 			                   PowerMethDemo1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  res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pmd.</a:t>
            </a:r>
            <a:r>
              <a:rPr lang="en-IN" sz="2000" b="1" dirty="0" err="1">
                <a:solidFill>
                  <a:srgbClr val="7D9029"/>
                </a:solidFill>
                <a:latin typeface="Consolas" panose="020B0609020204030204" pitchFamily="49" charset="0"/>
              </a:rPr>
              <a:t>power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num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pow);   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 err="1">
                <a:latin typeface="Consolas" panose="020B0609020204030204" pitchFamily="49" charset="0"/>
              </a:rPr>
              <a:t>System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out</a:t>
            </a:r>
            <a:r>
              <a:rPr lang="en-IN" sz="2000" dirty="0" err="1">
                <a:solidFill>
                  <a:srgbClr val="666666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 err="1">
                <a:solidFill>
                  <a:srgbClr val="7D9029"/>
                </a:solidFill>
                <a:latin typeface="Consolas" panose="020B0609020204030204" pitchFamily="49" charset="0"/>
              </a:rPr>
              <a:t>print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BA2121"/>
                </a:solidFill>
                <a:latin typeface="Consolas" panose="020B0609020204030204" pitchFamily="49" charset="0"/>
              </a:rPr>
              <a:t>ans</a:t>
            </a:r>
            <a:r>
              <a:rPr lang="en-IN" sz="2000" dirty="0">
                <a:solidFill>
                  <a:srgbClr val="BA2121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+res); </a:t>
            </a:r>
          </a:p>
          <a:p>
            <a:pPr marL="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} </a:t>
            </a:r>
            <a:r>
              <a:rPr lang="en-IN" sz="2000" i="1" dirty="0">
                <a:solidFill>
                  <a:srgbClr val="408080"/>
                </a:solidFill>
                <a:latin typeface="Consolas" panose="020B0609020204030204" pitchFamily="49" charset="0"/>
              </a:rPr>
              <a:t>//main()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72238" y="863443"/>
            <a:ext cx="5472112" cy="404281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D3064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4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power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a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b</a:t>
            </a:r>
            <a:r>
              <a:rPr lang="en-US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){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int</a:t>
            </a:r>
            <a:r>
              <a:rPr lang="en-IN" sz="2000" b="1" dirty="0">
                <a:solidFill>
                  <a:srgbClr val="B00040"/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solidFill>
                  <a:srgbClr val="B00040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, r = 1;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for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(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=1;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&lt;=b; </a:t>
            </a:r>
            <a:r>
              <a:rPr lang="en-IN" sz="2000" b="1" dirty="0" err="1">
                <a:solidFill>
                  <a:srgbClr val="666666"/>
                </a:solidFill>
                <a:latin typeface="Consolas" panose="020B0609020204030204" pitchFamily="49" charset="0"/>
              </a:rPr>
              <a:t>i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++)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{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  	r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= r * a;    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}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  </a:t>
            </a:r>
            <a:r>
              <a:rPr lang="en-I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return r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;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b="1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  <a:r>
              <a:rPr lang="en-IN" sz="2000" b="1" i="1" dirty="0">
                <a:solidFill>
                  <a:srgbClr val="408080"/>
                </a:solidFill>
                <a:latin typeface="Consolas" panose="020B0609020204030204" pitchFamily="49" charset="0"/>
              </a:rPr>
              <a:t>//power()    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IN" sz="2000" dirty="0">
                <a:solidFill>
                  <a:srgbClr val="666666"/>
                </a:solidFill>
                <a:latin typeface="Consolas" panose="020B0609020204030204" pitchFamily="49" charset="0"/>
              </a:rPr>
              <a:t>}</a:t>
            </a:r>
            <a:r>
              <a:rPr lang="en-IN" sz="2000" i="1" dirty="0">
                <a:solidFill>
                  <a:srgbClr val="408080"/>
                </a:solidFill>
                <a:latin typeface="Consolas" panose="020B0609020204030204" pitchFamily="49" charset="0"/>
              </a:rPr>
              <a:t>//class</a:t>
            </a:r>
          </a:p>
          <a:p>
            <a:pPr marL="457200" lvl="0" indent="-457200" algn="l">
              <a:spcAft>
                <a:spcPts val="300"/>
              </a:spcAft>
              <a:buClr>
                <a:schemeClr val="tx1"/>
              </a:buClr>
              <a:buFont typeface="+mj-lt"/>
              <a:buAutoNum type="arabicPeriod" startAt="11"/>
            </a:pPr>
            <a:endParaRPr lang="en-US" sz="20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94276" y="5533785"/>
            <a:ext cx="238601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enter num:5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enter pow:3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ans=125</a:t>
            </a:r>
            <a:endParaRPr lang="en-IN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7994276" y="5204600"/>
            <a:ext cx="183294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0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24272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Methods(Method Categories)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298856"/>
          </a:xfrm>
        </p:spPr>
        <p:txBody>
          <a:bodyPr/>
          <a:lstStyle/>
          <a:p>
            <a:r>
              <a:rPr lang="en-US" dirty="0"/>
              <a:t>Functions can be divided in 4 </a:t>
            </a:r>
            <a:r>
              <a:rPr lang="en-US" dirty="0">
                <a:solidFill>
                  <a:srgbClr val="002060"/>
                </a:solidFill>
              </a:rPr>
              <a:t>categories</a:t>
            </a:r>
            <a:r>
              <a:rPr lang="en-US" dirty="0"/>
              <a:t> based on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  <a:r>
              <a:rPr lang="en-US" dirty="0"/>
              <a:t> and </a:t>
            </a:r>
            <a:r>
              <a:rPr lang="en-US" dirty="0">
                <a:solidFill>
                  <a:srgbClr val="002060"/>
                </a:solidFill>
              </a:rPr>
              <a:t>return value.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without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without return value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without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 return value</a:t>
            </a:r>
            <a:r>
              <a:rPr lang="en-US" sz="2200" dirty="0"/>
              <a:t>		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without return value</a:t>
            </a:r>
            <a:r>
              <a:rPr lang="en-US" sz="2200" dirty="0"/>
              <a:t>		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sz="2000" dirty="0"/>
              <a:t>Method </a:t>
            </a:r>
            <a:r>
              <a:rPr lang="en-US" sz="2200" dirty="0">
                <a:solidFill>
                  <a:srgbClr val="002060"/>
                </a:solidFill>
              </a:rPr>
              <a:t>with arguments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2060"/>
                </a:solidFill>
              </a:rPr>
              <a:t>with return value</a:t>
            </a:r>
            <a:r>
              <a:rPr lang="en-US" sz="2200" dirty="0"/>
              <a:t>		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6C400-E0F9-454B-962E-BD0F70AA1A0B}"/>
              </a:ext>
            </a:extLst>
          </p:cNvPr>
          <p:cNvSpPr txBox="1"/>
          <p:nvPr/>
        </p:nvSpPr>
        <p:spPr>
          <a:xfrm>
            <a:off x="6510969" y="6555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2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without arguments and without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291840" cy="27432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add();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7999" y="1703685"/>
            <a:ext cx="3516313" cy="27432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S.O.P(5+10);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58640" y="2184400"/>
            <a:ext cx="3769360" cy="635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6601" y="17290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58640" y="3905250"/>
            <a:ext cx="376936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46601" y="34435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Return Value</a:t>
            </a:r>
          </a:p>
        </p:txBody>
      </p:sp>
    </p:spTree>
    <p:extLst>
      <p:ext uri="{BB962C8B-B14F-4D97-AF65-F5344CB8AC3E}">
        <p14:creationId xmlns:p14="http://schemas.microsoft.com/office/powerpoint/2010/main" val="18833055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without arguments and with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29184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add();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8000" y="1703684"/>
            <a:ext cx="3517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5+10;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58640" y="2501900"/>
            <a:ext cx="3769360" cy="635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6601" y="20465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58640" y="4222750"/>
            <a:ext cx="376936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46601" y="3761085"/>
            <a:ext cx="34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Return Value</a:t>
            </a:r>
          </a:p>
        </p:txBody>
      </p:sp>
    </p:spTree>
    <p:extLst>
      <p:ext uri="{BB962C8B-B14F-4D97-AF65-F5344CB8AC3E}">
        <p14:creationId xmlns:p14="http://schemas.microsoft.com/office/powerpoint/2010/main" val="3156649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 arguments and without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1714500"/>
            <a:ext cx="389890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a=5,b=10;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6800" y="1703684"/>
            <a:ext cx="4533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S.O.P(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65700" y="25336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65699" y="20719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65700" y="42481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65699" y="37864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Return Value</a:t>
            </a:r>
          </a:p>
        </p:txBody>
      </p:sp>
    </p:spTree>
    <p:extLst>
      <p:ext uri="{BB962C8B-B14F-4D97-AF65-F5344CB8AC3E}">
        <p14:creationId xmlns:p14="http://schemas.microsoft.com/office/powerpoint/2010/main" val="14245275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 with arguments and with return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9000" y="1714500"/>
            <a:ext cx="4076700" cy="32004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a=5,b=10,c;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c=add(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416800" y="1703684"/>
            <a:ext cx="4533900" cy="3211215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b)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a + b;</a:t>
            </a:r>
          </a:p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65700" y="25336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65699" y="20719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Arguments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65700" y="4248150"/>
            <a:ext cx="24511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65699" y="3786485"/>
            <a:ext cx="245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Return Value</a:t>
            </a:r>
          </a:p>
        </p:txBody>
      </p:sp>
    </p:spTree>
    <p:extLst>
      <p:ext uri="{BB962C8B-B14F-4D97-AF65-F5344CB8AC3E}">
        <p14:creationId xmlns:p14="http://schemas.microsoft.com/office/powerpoint/2010/main" val="58617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4227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When two or more methods are implemented that share same name but different parameter(s), the methods are said to be </a:t>
            </a:r>
            <a:r>
              <a:rPr lang="en-US" b="1" i="1" dirty="0">
                <a:solidFill>
                  <a:srgbClr val="002060"/>
                </a:solidFill>
              </a:rPr>
              <a:t>overloaded</a:t>
            </a:r>
            <a:r>
              <a:rPr lang="en-US" i="1" dirty="0"/>
              <a:t>, </a:t>
            </a:r>
            <a:r>
              <a:rPr lang="en-US" dirty="0"/>
              <a:t>and the process is referred to as </a:t>
            </a:r>
            <a:r>
              <a:rPr lang="en-IN" b="1" i="1" dirty="0">
                <a:solidFill>
                  <a:srgbClr val="002060"/>
                </a:solidFill>
              </a:rPr>
              <a:t>method overloading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/>
              <a:t>Method overloading is one of the ways that Java implements </a:t>
            </a:r>
            <a:r>
              <a:rPr lang="en-IN" dirty="0">
                <a:solidFill>
                  <a:srgbClr val="002060"/>
                </a:solidFill>
              </a:rPr>
              <a:t>polymorphism</a:t>
            </a:r>
            <a:r>
              <a:rPr lang="en-IN" dirty="0"/>
              <a:t>.</a:t>
            </a:r>
          </a:p>
          <a:p>
            <a:r>
              <a:rPr lang="en-US" dirty="0"/>
              <a:t>When an overloaded method is invoked, Java uses the </a:t>
            </a:r>
            <a:r>
              <a:rPr lang="en-US" dirty="0">
                <a:solidFill>
                  <a:srgbClr val="002060"/>
                </a:solidFill>
              </a:rPr>
              <a:t>type and/or number </a:t>
            </a:r>
            <a:r>
              <a:rPr lang="en-US" dirty="0"/>
              <a:t>of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  <a:r>
              <a:rPr lang="en-US" dirty="0"/>
              <a:t> as its guide to determine which version of the overloaded method to actually call. </a:t>
            </a:r>
          </a:p>
          <a:p>
            <a:pPr lvl="1"/>
            <a:r>
              <a:rPr lang="en-US" dirty="0"/>
              <a:t>E.g. 	</a:t>
            </a:r>
            <a:r>
              <a:rPr lang="en-US" dirty="0">
                <a:latin typeface="Consolas" panose="020B0609020204030204" pitchFamily="49" charset="0"/>
              </a:rPr>
              <a:t>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height,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width)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public void </a:t>
            </a:r>
            <a:r>
              <a:rPr lang="en-US" b="1" dirty="0">
                <a:latin typeface="Consolas" panose="020B0609020204030204" pitchFamily="49" charset="0"/>
              </a:rPr>
              <a:t>draw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radius)</a:t>
            </a:r>
            <a:endParaRPr lang="en-US" dirty="0"/>
          </a:p>
          <a:p>
            <a:r>
              <a:rPr lang="en-US" dirty="0"/>
              <a:t>Thus, overloaded methods must differ in the type and/or number of their parameters. </a:t>
            </a:r>
          </a:p>
          <a:p>
            <a:r>
              <a:rPr lang="en-US" dirty="0"/>
              <a:t>While in overloaded methods with different return types and same name &amp; parameter are not allowed ,as  the return type alone is </a:t>
            </a:r>
            <a:r>
              <a:rPr lang="en-US" dirty="0">
                <a:solidFill>
                  <a:srgbClr val="002060"/>
                </a:solidFill>
              </a:rPr>
              <a:t>insufficient for the compiler</a:t>
            </a:r>
            <a:r>
              <a:rPr lang="en-US" dirty="0"/>
              <a:t> to distinguish two versions of a 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657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7625455" cy="559056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Addition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i,j,k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a)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b)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</a:t>
            </a:r>
            <a:r>
              <a:rPr lang="en-IN" sz="20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</a:t>
            </a:r>
            <a:r>
              <a:rPr lang="en-IN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>
                <a:latin typeface="Consolas" panose="020B0609020204030204" pitchFamily="49" charset="0"/>
              </a:rPr>
              <a:t> 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b,int</a:t>
            </a:r>
            <a:r>
              <a:rPr lang="en-IN" sz="2000" b="1" dirty="0">
                <a:latin typeface="Consolas" panose="020B0609020204030204" pitchFamily="49" charset="0"/>
              </a:rPr>
              <a:t> c)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k=c;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234" y="711201"/>
            <a:ext cx="5349766" cy="296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OverloadDemo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       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Addition a1=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Addition();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 all versions of add()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a1.add(20);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a1.add(30,50);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a1.add(10,30,60);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17329" y="4713750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17329" y="438456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062" y="1404113"/>
            <a:ext cx="5680738" cy="1119631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20062" y="2581610"/>
            <a:ext cx="5680738" cy="133202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20062" y="3950208"/>
            <a:ext cx="6723154" cy="164592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Elbow Connector 10"/>
          <p:cNvCxnSpPr>
            <a:endCxn id="7" idx="3"/>
          </p:cNvCxnSpPr>
          <p:nvPr/>
        </p:nvCxnSpPr>
        <p:spPr>
          <a:xfrm rot="10800000">
            <a:off x="6400800" y="1963930"/>
            <a:ext cx="1404938" cy="340839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8" idx="3"/>
          </p:cNvCxnSpPr>
          <p:nvPr/>
        </p:nvCxnSpPr>
        <p:spPr>
          <a:xfrm rot="10800000" flipV="1">
            <a:off x="6400800" y="2545035"/>
            <a:ext cx="1355834" cy="702585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9" idx="3"/>
          </p:cNvCxnSpPr>
          <p:nvPr/>
        </p:nvCxnSpPr>
        <p:spPr>
          <a:xfrm rot="5400000">
            <a:off x="7439502" y="3011072"/>
            <a:ext cx="1765811" cy="1758381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86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an Object?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7164" y="5049050"/>
            <a:ext cx="310989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Logical objects…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90" y="1532964"/>
            <a:ext cx="3182774" cy="2717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4564" y="4293900"/>
            <a:ext cx="115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pic>
        <p:nvPicPr>
          <p:cNvPr id="7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6364" y="2218764"/>
            <a:ext cx="44246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24164" y="429389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Bank Account</a:t>
            </a:r>
          </a:p>
        </p:txBody>
      </p:sp>
    </p:spTree>
    <p:extLst>
      <p:ext uri="{BB962C8B-B14F-4D97-AF65-F5344CB8AC3E}">
        <p14:creationId xmlns:p14="http://schemas.microsoft.com/office/powerpoint/2010/main" val="25799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Compile-time 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7625455" cy="559056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Addition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i,j,k</a:t>
            </a:r>
            <a:r>
              <a:rPr lang="en-IN" sz="18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b="1" dirty="0">
                <a:latin typeface="Consolas" panose="020B0609020204030204" pitchFamily="49" charset="0"/>
              </a:rPr>
              <a:t> add(</a:t>
            </a:r>
            <a:r>
              <a:rPr lang="en-IN" sz="1800" b="1" dirty="0" err="1">
                <a:latin typeface="Consolas" panose="020B0609020204030204" pitchFamily="49" charset="0"/>
              </a:rPr>
              <a:t>int</a:t>
            </a:r>
            <a:r>
              <a:rPr lang="en-IN" sz="1800" b="1" dirty="0">
                <a:latin typeface="Consolas" panose="020B0609020204030204" pitchFamily="49" charset="0"/>
              </a:rPr>
              <a:t> a)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b="1" dirty="0">
                <a:latin typeface="Consolas" panose="020B0609020204030204" pitchFamily="49" charset="0"/>
              </a:rPr>
              <a:t> add(</a:t>
            </a:r>
            <a:r>
              <a:rPr lang="en-IN" sz="1800" b="1" dirty="0" err="1">
                <a:latin typeface="Consolas" panose="020B0609020204030204" pitchFamily="49" charset="0"/>
              </a:rPr>
              <a:t>int</a:t>
            </a:r>
            <a:r>
              <a:rPr lang="en-IN" sz="1800" b="1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a,int</a:t>
            </a:r>
            <a:r>
              <a:rPr lang="en-IN" sz="1800" b="1" dirty="0">
                <a:latin typeface="Consolas" panose="020B0609020204030204" pitchFamily="49" charset="0"/>
              </a:rPr>
              <a:t> b)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i+j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+(</a:t>
            </a:r>
            <a:r>
              <a:rPr lang="en-IN" sz="1800" dirty="0" err="1">
                <a:latin typeface="Consolas" panose="020B0609020204030204" pitchFamily="49" charset="0"/>
              </a:rPr>
              <a:t>i+j</a:t>
            </a:r>
            <a:r>
              <a:rPr lang="en-IN" sz="18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  void</a:t>
            </a:r>
            <a:r>
              <a:rPr lang="en-IN" sz="1800" b="1" dirty="0">
                <a:latin typeface="Consolas" panose="020B0609020204030204" pitchFamily="49" charset="0"/>
              </a:rPr>
              <a:t> add(double a, double b)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a+b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+(</a:t>
            </a:r>
            <a:r>
              <a:rPr lang="en-IN" sz="1800" dirty="0" err="1">
                <a:latin typeface="Consolas" panose="020B0609020204030204" pitchFamily="49" charset="0"/>
              </a:rPr>
              <a:t>a+b</a:t>
            </a:r>
            <a:r>
              <a:rPr lang="en-IN" sz="1800" dirty="0">
                <a:latin typeface="Consolas" panose="020B0609020204030204" pitchFamily="49" charset="0"/>
              </a:rPr>
              <a:t>));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b="1" dirty="0">
                <a:latin typeface="Consolas" panose="020B0609020204030204" pitchFamily="49" charset="0"/>
              </a:rPr>
              <a:t> add(</a:t>
            </a:r>
            <a:r>
              <a:rPr lang="en-IN" sz="1800" b="1" dirty="0" err="1">
                <a:latin typeface="Consolas" panose="020B0609020204030204" pitchFamily="49" charset="0"/>
              </a:rPr>
              <a:t>int</a:t>
            </a:r>
            <a:r>
              <a:rPr lang="en-IN" sz="1800" b="1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a,int</a:t>
            </a:r>
            <a:r>
              <a:rPr lang="en-IN" sz="1800" b="1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b,int</a:t>
            </a:r>
            <a:r>
              <a:rPr lang="en-IN" sz="1800" b="1" dirty="0">
                <a:latin typeface="Consolas" panose="020B0609020204030204" pitchFamily="49" charset="0"/>
              </a:rPr>
              <a:t> c)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=a;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j=b;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k=c;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1800" dirty="0">
                <a:latin typeface="Consolas" panose="020B0609020204030204" pitchFamily="49" charset="0"/>
              </a:rPr>
              <a:t>+(</a:t>
            </a:r>
            <a:r>
              <a:rPr lang="en-IN" sz="1800" dirty="0" err="1">
                <a:latin typeface="Consolas" panose="020B0609020204030204" pitchFamily="49" charset="0"/>
              </a:rPr>
              <a:t>i+j+k</a:t>
            </a:r>
            <a:r>
              <a:rPr lang="en-IN" sz="1800" dirty="0">
                <a:latin typeface="Consolas" panose="020B0609020204030204" pitchFamily="49" charset="0"/>
              </a:rPr>
              <a:t>));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234" y="711201"/>
            <a:ext cx="5349766" cy="296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OverloadDemo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	       	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  Addition a1=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Addition();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 all versions of add()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latin typeface="Consolas" panose="020B0609020204030204" pitchFamily="49" charset="0"/>
              </a:rPr>
              <a:t>a1.add(20);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a1.add(30,50);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b="1" dirty="0">
                <a:latin typeface="Consolas" panose="020B0609020204030204" pitchFamily="49" charset="0"/>
              </a:rPr>
              <a:t>	a1.add(10,30,60);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a1.add(30.5,50.67);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22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884979" y="4713750"/>
            <a:ext cx="2118653" cy="130867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a+b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=81.17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17329" y="438456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3124" y="2390774"/>
            <a:ext cx="5680738" cy="121624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15474" y="3635264"/>
            <a:ext cx="6026760" cy="7112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6463862" y="2553422"/>
            <a:ext cx="1354414" cy="583915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0800000" flipV="1">
            <a:off x="6496212" y="3113394"/>
            <a:ext cx="1354414" cy="915572"/>
          </a:xfrm>
          <a:prstGeom prst="bentConnector3">
            <a:avLst>
              <a:gd name="adj1" fmla="val 37196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2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overloading supports polymorphism because it is one way that Java implements the “</a:t>
            </a:r>
            <a:r>
              <a:rPr lang="en-US" dirty="0">
                <a:solidFill>
                  <a:srgbClr val="002060"/>
                </a:solidFill>
              </a:rPr>
              <a:t>one interface, multiple methods</a:t>
            </a:r>
            <a:r>
              <a:rPr lang="en-US" dirty="0"/>
              <a:t>” paradigm.</a:t>
            </a:r>
          </a:p>
          <a:p>
            <a:r>
              <a:rPr lang="en-US" dirty="0"/>
              <a:t>Overloading </a:t>
            </a:r>
            <a:r>
              <a:rPr lang="en-US" b="1" dirty="0">
                <a:solidFill>
                  <a:srgbClr val="002060"/>
                </a:solidFill>
              </a:rPr>
              <a:t>increases</a:t>
            </a:r>
            <a:r>
              <a:rPr lang="en-US" dirty="0"/>
              <a:t> the readability of the program.</a:t>
            </a:r>
          </a:p>
          <a:p>
            <a:r>
              <a:rPr lang="en-US" dirty="0"/>
              <a:t>There are two ways to overload the method in java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By changing number of </a:t>
            </a:r>
            <a:r>
              <a:rPr lang="en-US" dirty="0">
                <a:solidFill>
                  <a:srgbClr val="002060"/>
                </a:solidFill>
              </a:rPr>
              <a:t>arguments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By changing the </a:t>
            </a:r>
            <a:r>
              <a:rPr lang="en-US" dirty="0">
                <a:solidFill>
                  <a:srgbClr val="002060"/>
                </a:solidFill>
              </a:rPr>
              <a:t>data type</a:t>
            </a:r>
          </a:p>
          <a:p>
            <a:r>
              <a:rPr lang="en-US" dirty="0"/>
              <a:t>In java, method overloading is </a:t>
            </a:r>
            <a:r>
              <a:rPr lang="en-US" dirty="0">
                <a:solidFill>
                  <a:srgbClr val="002060"/>
                </a:solidFill>
              </a:rPr>
              <a:t>not possible </a:t>
            </a:r>
            <a:r>
              <a:rPr lang="en-US" dirty="0"/>
              <a:t>by changing the </a:t>
            </a:r>
            <a:r>
              <a:rPr lang="en-US" dirty="0">
                <a:solidFill>
                  <a:srgbClr val="002060"/>
                </a:solidFill>
              </a:rPr>
              <a:t>return type </a:t>
            </a:r>
            <a:r>
              <a:rPr lang="en-US" dirty="0"/>
              <a:t>of the method only because of </a:t>
            </a:r>
            <a:r>
              <a:rPr lang="en-US" dirty="0">
                <a:solidFill>
                  <a:srgbClr val="002060"/>
                </a:solidFill>
              </a:rPr>
              <a:t>ambiguity</a:t>
            </a:r>
            <a:r>
              <a:rPr lang="en-US" dirty="0"/>
              <a:t>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293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Can we overload java main() method?</a:t>
            </a:r>
          </a:p>
          <a:p>
            <a:r>
              <a:rPr lang="en-US" dirty="0"/>
              <a:t>Yes, by method overloading. We can have any number of main methods in a class by method overloading</a:t>
            </a:r>
          </a:p>
          <a:p>
            <a:r>
              <a:rPr lang="en-US" dirty="0"/>
              <a:t>But JVM calls main() method which receives string array as arguments only.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8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AAB3-C6C9-4C15-B417-DB60B944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b="1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5244-7210-41B5-8475-0FEF8621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Code </a:t>
            </a:r>
            <a:r>
              <a:rPr lang="en-US" dirty="0">
                <a:solidFill>
                  <a:srgbClr val="002060"/>
                </a:solidFill>
              </a:rPr>
              <a:t>Redundancy</a:t>
            </a:r>
          </a:p>
          <a:p>
            <a:pPr lvl="1"/>
            <a:r>
              <a:rPr lang="en-US" dirty="0"/>
              <a:t>Rewriting the same logic or code again and again in a program can be avoided.</a:t>
            </a:r>
          </a:p>
          <a:p>
            <a:r>
              <a:rPr lang="en-US" dirty="0">
                <a:solidFill>
                  <a:srgbClr val="002060"/>
                </a:solidFill>
              </a:rPr>
              <a:t>Reusability</a:t>
            </a:r>
            <a:r>
              <a:rPr lang="en-US" dirty="0"/>
              <a:t> of Code</a:t>
            </a:r>
          </a:p>
          <a:p>
            <a:pPr lvl="1"/>
            <a:r>
              <a:rPr lang="en-US" dirty="0"/>
              <a:t>Same function can be call from multiple times without rewriting code.</a:t>
            </a:r>
          </a:p>
          <a:p>
            <a:r>
              <a:rPr lang="en-IN" dirty="0">
                <a:solidFill>
                  <a:srgbClr val="002060"/>
                </a:solidFill>
              </a:rPr>
              <a:t>Reduction</a:t>
            </a:r>
            <a:r>
              <a:rPr lang="en-IN" dirty="0"/>
              <a:t> in size of program </a:t>
            </a:r>
          </a:p>
          <a:p>
            <a:pPr lvl="1"/>
            <a:r>
              <a:rPr lang="en-IN" dirty="0"/>
              <a:t>Instead of writing many lines, just function need to be called.</a:t>
            </a:r>
          </a:p>
          <a:p>
            <a:r>
              <a:rPr lang="en-IN" dirty="0"/>
              <a:t>Saves Development </a:t>
            </a:r>
            <a:r>
              <a:rPr lang="en-IN" dirty="0">
                <a:solidFill>
                  <a:srgbClr val="002060"/>
                </a:solidFill>
              </a:rPr>
              <a:t>Time</a:t>
            </a:r>
          </a:p>
          <a:p>
            <a:pPr lvl="1"/>
            <a:r>
              <a:rPr lang="en-IN" dirty="0"/>
              <a:t>Instead of changing code multiple times, code in a function need to be changed.</a:t>
            </a:r>
            <a:endParaRPr lang="en-US" dirty="0"/>
          </a:p>
          <a:p>
            <a:r>
              <a:rPr lang="en-US" dirty="0"/>
              <a:t>More </a:t>
            </a:r>
            <a:r>
              <a:rPr lang="en-US" dirty="0">
                <a:solidFill>
                  <a:srgbClr val="002060"/>
                </a:solidFill>
              </a:rPr>
              <a:t>Traceability</a:t>
            </a:r>
            <a:r>
              <a:rPr lang="en-US" dirty="0"/>
              <a:t> of Code</a:t>
            </a:r>
          </a:p>
          <a:p>
            <a:pPr lvl="1"/>
            <a:r>
              <a:rPr lang="en-US" dirty="0"/>
              <a:t>Large program can be easily understood or traced when it is divide into functions.</a:t>
            </a:r>
          </a:p>
          <a:p>
            <a:r>
              <a:rPr lang="en-IN" dirty="0"/>
              <a:t>Easy to </a:t>
            </a:r>
            <a:r>
              <a:rPr lang="en-IN" dirty="0">
                <a:solidFill>
                  <a:srgbClr val="002060"/>
                </a:solidFill>
              </a:rPr>
              <a:t>Test &amp; Debug</a:t>
            </a:r>
          </a:p>
          <a:p>
            <a:pPr lvl="1"/>
            <a:r>
              <a:rPr lang="en-IN" dirty="0"/>
              <a:t>Testing and debugging of code for errors can be done easily in individual function.</a:t>
            </a:r>
          </a:p>
          <a:p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9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Java67: How Constructor Works in Java? [Answer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" r="1689" b="2758"/>
          <a:stretch/>
        </p:blipFill>
        <p:spPr bwMode="auto">
          <a:xfrm>
            <a:off x="8079475" y="1474161"/>
            <a:ext cx="2784144" cy="26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5269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287"/>
            <a:ext cx="12192000" cy="711200"/>
          </a:xfrm>
        </p:spPr>
        <p:txBody>
          <a:bodyPr/>
          <a:lstStyle/>
          <a:p>
            <a:r>
              <a:rPr lang="en-IN" dirty="0"/>
              <a:t>Constructor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672750" cy="5590565"/>
          </a:xfrm>
        </p:spPr>
        <p:txBody>
          <a:bodyPr/>
          <a:lstStyle/>
          <a:p>
            <a:r>
              <a:rPr lang="en-US" dirty="0"/>
              <a:t>A constructor in Java is a </a:t>
            </a:r>
            <a:r>
              <a:rPr lang="en-US" b="1" u="sng" dirty="0">
                <a:solidFill>
                  <a:srgbClr val="002060"/>
                </a:solidFill>
              </a:rPr>
              <a:t>special type of method</a:t>
            </a:r>
            <a:r>
              <a:rPr lang="en-US" dirty="0"/>
              <a:t> that is used to </a:t>
            </a:r>
            <a:r>
              <a:rPr lang="en-US" dirty="0">
                <a:solidFill>
                  <a:srgbClr val="002060"/>
                </a:solidFill>
              </a:rPr>
              <a:t>initialize </a:t>
            </a:r>
            <a:r>
              <a:rPr lang="en-US" dirty="0"/>
              <a:t>objects. </a:t>
            </a:r>
          </a:p>
          <a:p>
            <a:r>
              <a:rPr lang="en-US" dirty="0"/>
              <a:t>The constructor is called when an </a:t>
            </a:r>
            <a:r>
              <a:rPr lang="en-US" dirty="0">
                <a:solidFill>
                  <a:srgbClr val="002060"/>
                </a:solidFill>
              </a:rPr>
              <a:t>object of a class is created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i="1" dirty="0"/>
              <a:t>constructor </a:t>
            </a:r>
            <a:r>
              <a:rPr lang="en-US" b="1" dirty="0"/>
              <a:t>initializes</a:t>
            </a:r>
            <a:r>
              <a:rPr lang="en-US" dirty="0"/>
              <a:t> an object immediately upon creation. </a:t>
            </a:r>
          </a:p>
          <a:p>
            <a:r>
              <a:rPr lang="en-US" dirty="0"/>
              <a:t>It has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as the </a:t>
            </a:r>
            <a:r>
              <a:rPr lang="en-US" dirty="0">
                <a:solidFill>
                  <a:srgbClr val="002060"/>
                </a:solidFill>
              </a:rPr>
              <a:t>class</a:t>
            </a:r>
            <a:r>
              <a:rPr lang="en-US" dirty="0"/>
              <a:t> in which it resides and is </a:t>
            </a:r>
            <a:r>
              <a:rPr lang="en-US" dirty="0">
                <a:solidFill>
                  <a:srgbClr val="002060"/>
                </a:solidFill>
              </a:rPr>
              <a:t>syntactically</a:t>
            </a:r>
            <a:r>
              <a:rPr lang="en-US" dirty="0"/>
              <a:t> similar to a method.</a:t>
            </a:r>
          </a:p>
          <a:p>
            <a:r>
              <a:rPr lang="en-US" dirty="0"/>
              <a:t>JVM first allocates the memory for variables (objects) and then executes the constructor to initialize instance variables.</a:t>
            </a:r>
          </a:p>
          <a:p>
            <a:r>
              <a:rPr lang="en-US" dirty="0"/>
              <a:t>The JVM calls it automatically when we create an object.</a:t>
            </a:r>
          </a:p>
          <a:p>
            <a:r>
              <a:rPr lang="en-US" dirty="0"/>
              <a:t>A constructor defines what happens when an object of a class </a:t>
            </a:r>
            <a:r>
              <a:rPr lang="en-IN" dirty="0"/>
              <a:t>is created.</a:t>
            </a:r>
            <a:endParaRPr lang="en-US" dirty="0"/>
          </a:p>
          <a:p>
            <a:endParaRPr lang="en-IN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8248650" y="863443"/>
            <a:ext cx="3943349" cy="3894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Cube</a:t>
            </a:r>
            <a:r>
              <a:rPr lang="en-IN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Cube()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	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   //</a:t>
            </a:r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initailze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				object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</p:spTree>
    <p:extLst>
      <p:ext uri="{BB962C8B-B14F-4D97-AF65-F5344CB8AC3E}">
        <p14:creationId xmlns:p14="http://schemas.microsoft.com/office/powerpoint/2010/main" val="30968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025849" cy="5590565"/>
          </a:xfrm>
        </p:spPr>
        <p:txBody>
          <a:bodyPr/>
          <a:lstStyle/>
          <a:p>
            <a:r>
              <a:rPr lang="en-US" dirty="0"/>
              <a:t>Constructor is </a:t>
            </a:r>
            <a:r>
              <a:rPr lang="en-US" i="1" dirty="0">
                <a:solidFill>
                  <a:srgbClr val="002060"/>
                </a:solidFill>
              </a:rPr>
              <a:t>invoked automatically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whenever an object of class is created.</a:t>
            </a:r>
          </a:p>
          <a:p>
            <a:r>
              <a:rPr lang="en-US" dirty="0"/>
              <a:t> Constructors do </a:t>
            </a:r>
            <a:r>
              <a:rPr lang="en-US" i="1" dirty="0">
                <a:solidFill>
                  <a:srgbClr val="002060"/>
                </a:solidFill>
              </a:rPr>
              <a:t>not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have </a:t>
            </a:r>
            <a:r>
              <a:rPr lang="en-US" i="1" dirty="0">
                <a:solidFill>
                  <a:srgbClr val="002060"/>
                </a:solidFill>
              </a:rPr>
              <a:t>return types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and they cannot return values, not even void.</a:t>
            </a:r>
          </a:p>
          <a:p>
            <a:r>
              <a:rPr lang="en-US" dirty="0"/>
              <a:t>All classes have </a:t>
            </a:r>
            <a:r>
              <a:rPr lang="en-US" i="1" dirty="0">
                <a:solidFill>
                  <a:srgbClr val="002060"/>
                </a:solidFill>
              </a:rPr>
              <a:t>constructors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</a:t>
            </a:r>
            <a:r>
              <a:rPr lang="en-US" i="1" dirty="0">
                <a:solidFill>
                  <a:srgbClr val="002060"/>
                </a:solidFill>
              </a:rPr>
              <a:t>default</a:t>
            </a:r>
            <a:r>
              <a:rPr lang="en-US" dirty="0"/>
              <a:t>: if you do not create a class constructor yourself, Java creates one for you known as </a:t>
            </a:r>
            <a:r>
              <a:rPr lang="en-US" b="1" dirty="0">
                <a:solidFill>
                  <a:srgbClr val="002060"/>
                </a:solidFill>
              </a:rPr>
              <a:t>default constructor</a:t>
            </a:r>
            <a:r>
              <a:rPr lang="en-US" dirty="0"/>
              <a:t>.</a:t>
            </a:r>
          </a:p>
          <a:p>
            <a:r>
              <a:rPr lang="en-US" dirty="0"/>
              <a:t>Constructor is a </a:t>
            </a:r>
            <a:r>
              <a:rPr lang="en-US" dirty="0">
                <a:solidFill>
                  <a:srgbClr val="002060"/>
                </a:solidFill>
              </a:rPr>
              <a:t>method</a:t>
            </a:r>
            <a:r>
              <a:rPr lang="en-US" dirty="0"/>
              <a:t> that is called at runtime during the object creation by using the </a:t>
            </a:r>
            <a:r>
              <a:rPr lang="en-US" b="1" dirty="0">
                <a:solidFill>
                  <a:srgbClr val="002060"/>
                </a:solidFill>
              </a:rPr>
              <a:t>new</a:t>
            </a:r>
            <a:r>
              <a:rPr lang="en-US" dirty="0"/>
              <a:t> operator. The JVM calls it automatically when we create an object.</a:t>
            </a:r>
          </a:p>
          <a:p>
            <a:r>
              <a:rPr lang="en-US" dirty="0"/>
              <a:t>It is called and executed only </a:t>
            </a:r>
            <a:r>
              <a:rPr lang="en-US" dirty="0">
                <a:solidFill>
                  <a:srgbClr val="002060"/>
                </a:solidFill>
              </a:rPr>
              <a:t>once</a:t>
            </a:r>
            <a:r>
              <a:rPr lang="en-US" dirty="0"/>
              <a:t> per object. </a:t>
            </a:r>
          </a:p>
          <a:p>
            <a:r>
              <a:rPr lang="en-US" dirty="0"/>
              <a:t>It means that when an object of a class is created, constructor is called. When we create 2</a:t>
            </a:r>
            <a:r>
              <a:rPr lang="en-US" baseline="30000" dirty="0"/>
              <a:t>nd</a:t>
            </a:r>
            <a:r>
              <a:rPr lang="en-US" dirty="0"/>
              <a:t> object then the constructor is again called during the second time.</a:t>
            </a:r>
          </a:p>
          <a:p>
            <a:endParaRPr lang="en-IN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8248650" y="863443"/>
            <a:ext cx="3943349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Demo</a:t>
            </a:r>
            <a:r>
              <a:rPr lang="en-IN" dirty="0">
                <a:latin typeface="Consolas" panose="020B0609020204030204" pitchFamily="49" charset="0"/>
              </a:rPr>
              <a:t>{ 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instance variable1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Demo()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	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   //</a:t>
            </a:r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initailze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</a:rPr>
              <a:t> 				object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</p:spTree>
    <p:extLst>
      <p:ext uri="{BB962C8B-B14F-4D97-AF65-F5344CB8AC3E}">
        <p14:creationId xmlns:p14="http://schemas.microsoft.com/office/powerpoint/2010/main" val="20674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Constructor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4380930" y="1296537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Constructor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7653" y="3823183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Default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71909" y="3823183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No-Argument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46165" y="3823183"/>
            <a:ext cx="2739198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Parameterized</a:t>
            </a:r>
            <a:endParaRPr lang="en-IN" sz="2800" b="1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1472764" y="2169994"/>
            <a:ext cx="4183277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7" idx="0"/>
          </p:cNvCxnSpPr>
          <p:nvPr/>
        </p:nvCxnSpPr>
        <p:spPr>
          <a:xfrm flipH="1">
            <a:off x="4447020" y="2169994"/>
            <a:ext cx="1209021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8" idx="0"/>
          </p:cNvCxnSpPr>
          <p:nvPr/>
        </p:nvCxnSpPr>
        <p:spPr>
          <a:xfrm>
            <a:off x="5656041" y="2169994"/>
            <a:ext cx="1859723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309398" y="3823183"/>
            <a:ext cx="2739198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Copy Constructor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/>
          <p:cNvCxnSpPr>
            <a:stCxn id="4" idx="2"/>
            <a:endCxn id="16" idx="0"/>
          </p:cNvCxnSpPr>
          <p:nvPr/>
        </p:nvCxnSpPr>
        <p:spPr>
          <a:xfrm>
            <a:off x="5656041" y="2169994"/>
            <a:ext cx="5022956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7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7271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Constructor: MyConst.java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5"/>
            <a:ext cx="6054465" cy="22369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	{   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	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c=new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b="1" dirty="0">
                <a:latin typeface="Consolas" panose="020B0609020204030204" pitchFamily="49" charset="0"/>
              </a:rPr>
              <a:t>();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185646" y="3200401"/>
            <a:ext cx="5964819" cy="33477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dirty="0">
                <a:latin typeface="Consolas" panose="020B0609020204030204" pitchFamily="49" charset="0"/>
              </a:rPr>
              <a:t>{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	//Default Constructor…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	}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	{   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  </a:t>
            </a:r>
            <a:r>
              <a:rPr lang="en-US" sz="2000" b="1" dirty="0">
                <a:latin typeface="Consolas" panose="020B0609020204030204" pitchFamily="49" charset="0"/>
              </a:rPr>
              <a:t> c=new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b="1" dirty="0">
                <a:latin typeface="Consolas" panose="020B0609020204030204" pitchFamily="49" charset="0"/>
              </a:rPr>
              <a:t>();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Top Part V Stickers for Android &amp;amp; iO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71" y="2448881"/>
            <a:ext cx="2009476" cy="20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9106327">
            <a:off x="4198565" y="278272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Compiler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185645" y="2888343"/>
            <a:ext cx="1956869" cy="31205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Compilation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033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animBg="1"/>
      <p:bldP spid="7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6824</TotalTime>
  <Words>13542</Words>
  <Application>Microsoft Office PowerPoint</Application>
  <PresentationFormat>Widescreen</PresentationFormat>
  <Paragraphs>2215</Paragraphs>
  <Slides>178</Slides>
  <Notes>7</Notes>
  <HiddenSlides>7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96" baseType="lpstr">
      <vt:lpstr>Consolas</vt:lpstr>
      <vt:lpstr>Roboto Condensed</vt:lpstr>
      <vt:lpstr>Calibri</vt:lpstr>
      <vt:lpstr>Roboto Condensed Light</vt:lpstr>
      <vt:lpstr>Cambria</vt:lpstr>
      <vt:lpstr>Arial</vt:lpstr>
      <vt:lpstr>Courier New</vt:lpstr>
      <vt:lpstr>Palatino-Italic</vt:lpstr>
      <vt:lpstr>Wingdings</vt:lpstr>
      <vt:lpstr>Times</vt:lpstr>
      <vt:lpstr>Times New Roman</vt:lpstr>
      <vt:lpstr>Wingdings 2</vt:lpstr>
      <vt:lpstr>Roboto</vt:lpstr>
      <vt:lpstr>Palatino-Bold</vt:lpstr>
      <vt:lpstr>Palatino-Roman</vt:lpstr>
      <vt:lpstr>Wingdings 3</vt:lpstr>
      <vt:lpstr>Office Theme</vt:lpstr>
      <vt:lpstr>Document</vt:lpstr>
      <vt:lpstr>Unit-2 Object Oriented  Concepts</vt:lpstr>
      <vt:lpstr>Syllabus</vt:lpstr>
      <vt:lpstr>Unit-2</vt:lpstr>
      <vt:lpstr>What is OOP?</vt:lpstr>
      <vt:lpstr>What is an Object?</vt:lpstr>
      <vt:lpstr>Philosophy of Object Oriented</vt:lpstr>
      <vt:lpstr>What is an Object?</vt:lpstr>
      <vt:lpstr>What is an Object?</vt:lpstr>
      <vt:lpstr>What is an Object? (Cont…)</vt:lpstr>
      <vt:lpstr>What is an Object?</vt:lpstr>
      <vt:lpstr>Object: A Real-World Entity</vt:lpstr>
      <vt:lpstr>Object: A Real-World Entity</vt:lpstr>
      <vt:lpstr>Object: A Real-World Entity</vt:lpstr>
      <vt:lpstr>Object: A Real-World Entity</vt:lpstr>
      <vt:lpstr>Classes and Objects</vt:lpstr>
      <vt:lpstr>Classes and Objects</vt:lpstr>
      <vt:lpstr>What is Object-Orientation?</vt:lpstr>
      <vt:lpstr>What is Object-Orientation?</vt:lpstr>
      <vt:lpstr>Object-Orientated Languages</vt:lpstr>
      <vt:lpstr>Object-Orientated Languages</vt:lpstr>
      <vt:lpstr>Object-Oriented vs.  Procedure-Oriented</vt:lpstr>
      <vt:lpstr>Object-Oriented vs Procedure-Oriented Language</vt:lpstr>
      <vt:lpstr>Procedural Programming v/s Object Oriented Programming</vt:lpstr>
      <vt:lpstr>Principles of OOP</vt:lpstr>
      <vt:lpstr>Principles of OOP</vt:lpstr>
      <vt:lpstr>PowerPoint Presentation</vt:lpstr>
      <vt:lpstr>Inheritance</vt:lpstr>
      <vt:lpstr>Inheritance</vt:lpstr>
      <vt:lpstr>Inheritance</vt:lpstr>
      <vt:lpstr>Inheritance</vt:lpstr>
      <vt:lpstr>Inheritance</vt:lpstr>
      <vt:lpstr>Inheritance</vt:lpstr>
      <vt:lpstr>Inheritance: Advantages</vt:lpstr>
      <vt:lpstr>Polymorphism</vt:lpstr>
      <vt:lpstr>Polymorphism</vt:lpstr>
      <vt:lpstr>Polymorphism</vt:lpstr>
      <vt:lpstr>Polymorphism: Advantages</vt:lpstr>
      <vt:lpstr>Encapsulation</vt:lpstr>
      <vt:lpstr>Encapsulation</vt:lpstr>
      <vt:lpstr>Encapsulation</vt:lpstr>
      <vt:lpstr>Abstraction</vt:lpstr>
      <vt:lpstr>Abstraction</vt:lpstr>
      <vt:lpstr>Abstraction</vt:lpstr>
      <vt:lpstr>Abstraction vs. Encapsulation </vt:lpstr>
      <vt:lpstr>Abstraction vs. Encapsulation </vt:lpstr>
      <vt:lpstr>Advantages of Object-Oriented Programming </vt:lpstr>
      <vt:lpstr>Advantages of Object-Oriented Programming </vt:lpstr>
      <vt:lpstr>Applications of Object Oriented Programming</vt:lpstr>
      <vt:lpstr>Applications of Object Oriented Programming</vt:lpstr>
      <vt:lpstr>Unit-2(Part-II) Class, Object  &amp; Methods </vt:lpstr>
      <vt:lpstr>Classes and Objects</vt:lpstr>
      <vt:lpstr>What is Class?</vt:lpstr>
      <vt:lpstr>What is Object?</vt:lpstr>
      <vt:lpstr>Points to Remember</vt:lpstr>
      <vt:lpstr>Class and Objects</vt:lpstr>
      <vt:lpstr>Class and Objects</vt:lpstr>
      <vt:lpstr>Class and Objects</vt:lpstr>
      <vt:lpstr>Class and Objects</vt:lpstr>
      <vt:lpstr>Class and Objects</vt:lpstr>
      <vt:lpstr>Creating Object &amp; Accessing members</vt:lpstr>
      <vt:lpstr>Declaring an Object</vt:lpstr>
      <vt:lpstr>Declaring an Object</vt:lpstr>
      <vt:lpstr>Assigning Object Reference</vt:lpstr>
      <vt:lpstr>Implementing Class and Object</vt:lpstr>
      <vt:lpstr>WAP using class Person to display name and age</vt:lpstr>
      <vt:lpstr>WAP using class Person to display name and age with method</vt:lpstr>
      <vt:lpstr>WAP using class Rectangle and calculate area using method</vt:lpstr>
      <vt:lpstr>WAP using class Rectangle and calculate area with Return value</vt:lpstr>
      <vt:lpstr>WAP using class Cube and calculate area using method with parameter</vt:lpstr>
      <vt:lpstr>WAP using class Cube and calculate area of two objects</vt:lpstr>
      <vt:lpstr>PowerPoint Presentation</vt:lpstr>
      <vt:lpstr>Class vs. Object</vt:lpstr>
      <vt:lpstr>What is Method?</vt:lpstr>
      <vt:lpstr>What is Method?</vt:lpstr>
      <vt:lpstr>Types of Function</vt:lpstr>
      <vt:lpstr>Program Structure of Function</vt:lpstr>
      <vt:lpstr>Method Definition</vt:lpstr>
      <vt:lpstr>WAP to add two number using add(int, int) Function</vt:lpstr>
      <vt:lpstr>Actual parameters v/s Formal parameters </vt:lpstr>
      <vt:lpstr>Return Statement</vt:lpstr>
      <vt:lpstr>WAP to calculate the Power of a Number using method</vt:lpstr>
      <vt:lpstr>Types of Methods(Method Categories)</vt:lpstr>
      <vt:lpstr>Method without arguments and without return value</vt:lpstr>
      <vt:lpstr>Method without arguments and with return value</vt:lpstr>
      <vt:lpstr>Method with arguments and without return value</vt:lpstr>
      <vt:lpstr>Method with arguments and with return value</vt:lpstr>
      <vt:lpstr>Method Overloading</vt:lpstr>
      <vt:lpstr>Method Overloading: Compile-time Polymorphism</vt:lpstr>
      <vt:lpstr>Method Overloading: Compile-time Polymorphism</vt:lpstr>
      <vt:lpstr>Method Overloading: Compile-time Polymorphism</vt:lpstr>
      <vt:lpstr>Method Overloading: Points to remember</vt:lpstr>
      <vt:lpstr>Method Overloading: Points to remember</vt:lpstr>
      <vt:lpstr>Advantages of Method</vt:lpstr>
      <vt:lpstr>Constructor</vt:lpstr>
      <vt:lpstr>Constructor</vt:lpstr>
      <vt:lpstr>Properties of Constructor</vt:lpstr>
      <vt:lpstr>Types of Constructor</vt:lpstr>
      <vt:lpstr>Default Constructor</vt:lpstr>
      <vt:lpstr>Default Constructor: MyConst.java</vt:lpstr>
      <vt:lpstr>Default Constructor</vt:lpstr>
      <vt:lpstr>No-Argument Constructor</vt:lpstr>
      <vt:lpstr>No-Argument Constructor: MyMain.java</vt:lpstr>
      <vt:lpstr>Parameterized Constructor</vt:lpstr>
      <vt:lpstr>Parameterized Constructor: MyMain.java</vt:lpstr>
      <vt:lpstr>Parameterized Constructor: MyMain.java with method</vt:lpstr>
      <vt:lpstr>Parameterized Constructor: method with return value</vt:lpstr>
      <vt:lpstr>‘this’ keyword</vt:lpstr>
      <vt:lpstr>PowerPoint Presentation</vt:lpstr>
      <vt:lpstr>‘this’ Keyword</vt:lpstr>
      <vt:lpstr>Copy Constructor</vt:lpstr>
      <vt:lpstr>Copy Constructor</vt:lpstr>
      <vt:lpstr>Copy Constructor: MyProgramCopy.java</vt:lpstr>
      <vt:lpstr>Advantages of Copy Constructor </vt:lpstr>
      <vt:lpstr>Constructor Overloading</vt:lpstr>
      <vt:lpstr>Constructor Overloading</vt:lpstr>
      <vt:lpstr>Why Constructor?</vt:lpstr>
      <vt:lpstr>When to use Constructor?</vt:lpstr>
      <vt:lpstr>Constructor() vs. Method()</vt:lpstr>
      <vt:lpstr>Destructor</vt:lpstr>
      <vt:lpstr>Destructor</vt:lpstr>
      <vt:lpstr>Destructor</vt:lpstr>
      <vt:lpstr>Working of garbage collector(destructor) in java</vt:lpstr>
      <vt:lpstr>Static</vt:lpstr>
      <vt:lpstr>Static in java</vt:lpstr>
      <vt:lpstr>Static</vt:lpstr>
      <vt:lpstr>Static Variable</vt:lpstr>
      <vt:lpstr>Static vs Non-Static Function</vt:lpstr>
      <vt:lpstr>Characteristic of static method</vt:lpstr>
      <vt:lpstr>Static Method: WAP using class Rectangle and calculate area</vt:lpstr>
      <vt:lpstr>static keyword</vt:lpstr>
      <vt:lpstr>PowerPoint Presentation</vt:lpstr>
      <vt:lpstr>static method</vt:lpstr>
      <vt:lpstr>PowerPoint Presentation</vt:lpstr>
      <vt:lpstr>Static Block</vt:lpstr>
      <vt:lpstr>Example: Static Block, Method and Variable</vt:lpstr>
      <vt:lpstr>Points to remember for static keyword</vt:lpstr>
      <vt:lpstr>Mutable and Immutable Objects</vt:lpstr>
      <vt:lpstr>Passing Objects as Argument</vt:lpstr>
      <vt:lpstr>Array of Objects</vt:lpstr>
      <vt:lpstr>Nested Class</vt:lpstr>
      <vt:lpstr>Nested Class</vt:lpstr>
      <vt:lpstr>Nested Class</vt:lpstr>
      <vt:lpstr>Nested Class</vt:lpstr>
      <vt:lpstr>Non-Static Nested Class: InnerOuterDemo.java</vt:lpstr>
      <vt:lpstr>Static Nested Class: InnerOuterDemo</vt:lpstr>
      <vt:lpstr>Points to remember: Inner class</vt:lpstr>
      <vt:lpstr>Exercise Programs</vt:lpstr>
      <vt:lpstr>String Class</vt:lpstr>
      <vt:lpstr>String Initialization</vt:lpstr>
      <vt:lpstr>String Immutability</vt:lpstr>
      <vt:lpstr>String Methods — length, charAt</vt:lpstr>
      <vt:lpstr>String Methods — substring</vt:lpstr>
      <vt:lpstr>String Methods — Concatenation</vt:lpstr>
      <vt:lpstr>String Methods — Find (indexOf)</vt:lpstr>
      <vt:lpstr>String Methods — Equality</vt:lpstr>
      <vt:lpstr>String Methods — Comparisons</vt:lpstr>
      <vt:lpstr>Comparison Examples</vt:lpstr>
      <vt:lpstr>String Methods — trim &amp; replace</vt:lpstr>
      <vt:lpstr>String Methods — Changing Case</vt:lpstr>
      <vt:lpstr>StringBuffer</vt:lpstr>
      <vt:lpstr>StringBuffer Methods</vt:lpstr>
      <vt:lpstr>String Builder </vt:lpstr>
      <vt:lpstr>  Mathematical functions </vt:lpstr>
      <vt:lpstr>Math class</vt:lpstr>
      <vt:lpstr>Methods of class Math</vt:lpstr>
      <vt:lpstr>Methods of class Math (Cont.)</vt:lpstr>
      <vt:lpstr>Methods of class Math (Cont.)</vt:lpstr>
      <vt:lpstr>Methods of class Math (Cont.)</vt:lpstr>
      <vt:lpstr>Methods of class Math (Cont.)</vt:lpstr>
      <vt:lpstr>Math Example</vt:lpstr>
      <vt:lpstr>Wrapper classes</vt:lpstr>
      <vt:lpstr>Wrapper classes</vt:lpstr>
      <vt:lpstr>Wrapper classes (Cont.)</vt:lpstr>
      <vt:lpstr>Parsing the String</vt:lpstr>
      <vt:lpstr>BigInteger and BigDecimal</vt:lpstr>
      <vt:lpstr>BigDecimal</vt:lpstr>
      <vt:lpstr>Autoboxing and Unboxing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HareKrishna</cp:lastModifiedBy>
  <cp:revision>534</cp:revision>
  <dcterms:created xsi:type="dcterms:W3CDTF">2020-05-01T05:09:15Z</dcterms:created>
  <dcterms:modified xsi:type="dcterms:W3CDTF">2024-09-03T04:34:03Z</dcterms:modified>
</cp:coreProperties>
</file>